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353" r:id="rId2"/>
    <p:sldId id="354" r:id="rId3"/>
    <p:sldId id="356" r:id="rId4"/>
    <p:sldId id="357" r:id="rId5"/>
    <p:sldId id="316" r:id="rId6"/>
    <p:sldId id="365" r:id="rId7"/>
    <p:sldId id="459" r:id="rId8"/>
    <p:sldId id="460" r:id="rId9"/>
    <p:sldId id="461" r:id="rId10"/>
    <p:sldId id="462" r:id="rId11"/>
    <p:sldId id="463" r:id="rId12"/>
    <p:sldId id="371" r:id="rId13"/>
    <p:sldId id="372" r:id="rId14"/>
    <p:sldId id="366" r:id="rId15"/>
    <p:sldId id="373" r:id="rId16"/>
    <p:sldId id="367" r:id="rId17"/>
    <p:sldId id="368" r:id="rId18"/>
    <p:sldId id="374" r:id="rId19"/>
    <p:sldId id="375" r:id="rId20"/>
    <p:sldId id="369" r:id="rId21"/>
    <p:sldId id="370" r:id="rId22"/>
    <p:sldId id="377" r:id="rId23"/>
    <p:sldId id="387" r:id="rId24"/>
    <p:sldId id="388" r:id="rId25"/>
    <p:sldId id="390" r:id="rId26"/>
    <p:sldId id="389" r:id="rId27"/>
    <p:sldId id="391" r:id="rId28"/>
    <p:sldId id="359" r:id="rId29"/>
    <p:sldId id="393" r:id="rId30"/>
    <p:sldId id="392" r:id="rId31"/>
    <p:sldId id="458" r:id="rId32"/>
    <p:sldId id="398" r:id="rId33"/>
    <p:sldId id="421" r:id="rId34"/>
    <p:sldId id="358" r:id="rId35"/>
    <p:sldId id="397" r:id="rId36"/>
    <p:sldId id="402" r:id="rId37"/>
    <p:sldId id="401" r:id="rId38"/>
    <p:sldId id="404" r:id="rId39"/>
    <p:sldId id="403" r:id="rId40"/>
    <p:sldId id="405" r:id="rId41"/>
    <p:sldId id="400" r:id="rId42"/>
    <p:sldId id="406" r:id="rId43"/>
    <p:sldId id="399" r:id="rId44"/>
    <p:sldId id="361" r:id="rId45"/>
    <p:sldId id="408" r:id="rId46"/>
    <p:sldId id="407" r:id="rId47"/>
    <p:sldId id="409" r:id="rId48"/>
    <p:sldId id="410" r:id="rId49"/>
    <p:sldId id="412" r:id="rId50"/>
    <p:sldId id="360" r:id="rId51"/>
    <p:sldId id="417" r:id="rId52"/>
    <p:sldId id="418" r:id="rId53"/>
    <p:sldId id="419" r:id="rId54"/>
    <p:sldId id="420" r:id="rId55"/>
    <p:sldId id="416" r:id="rId56"/>
    <p:sldId id="422" r:id="rId57"/>
    <p:sldId id="423" r:id="rId58"/>
    <p:sldId id="362" r:id="rId59"/>
    <p:sldId id="424" r:id="rId60"/>
    <p:sldId id="425" r:id="rId61"/>
    <p:sldId id="426" r:id="rId62"/>
    <p:sldId id="396" r:id="rId63"/>
    <p:sldId id="464" r:id="rId64"/>
    <p:sldId id="457" r:id="rId65"/>
    <p:sldId id="262" r:id="rId66"/>
    <p:sldId id="267" r:id="rId6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143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0766" rtl="0" fontAlgn="auto" latinLnBrk="0" hangingPunct="0">
      <a:lnSpc>
        <a:spcPct val="100000"/>
      </a:lnSpc>
      <a:spcBef>
        <a:spcPts val="0"/>
      </a:spcBef>
      <a:spcAft>
        <a:spcPts val="0"/>
      </a:spcAft>
      <a:buClrTx/>
      <a:buSzTx/>
      <a:buFontTx/>
      <a:buNone/>
      <a:tabLst/>
      <a:defRPr kumimoji="0" sz="16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000" autoAdjust="0"/>
  </p:normalViewPr>
  <p:slideViewPr>
    <p:cSldViewPr snapToGrid="0" snapToObjects="1">
      <p:cViewPr varScale="1">
        <p:scale>
          <a:sx n="95" d="100"/>
          <a:sy n="95" d="100"/>
        </p:scale>
        <p:origin x="1208"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0122339"/>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138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online store. As you can see its layered and modular. We have presentation layer exposing</a:t>
            </a:r>
            <a:r>
              <a:rPr lang="en-US" baseline="0" dirty="0" smtClean="0"/>
              <a:t> RESTAPI. Whenever the customer visit online store through browser in terms of HTML where he wants to just access the website OR might want to fetch information via RESTAPI.. There are various modules which implements different pieces of business functionality.</a:t>
            </a:r>
            <a:endParaRPr lang="en-US" dirty="0"/>
          </a:p>
        </p:txBody>
      </p:sp>
    </p:spTree>
    <p:extLst>
      <p:ext uri="{BB962C8B-B14F-4D97-AF65-F5344CB8AC3E}">
        <p14:creationId xmlns:p14="http://schemas.microsoft.com/office/powerpoint/2010/main" val="411958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we use</a:t>
            </a:r>
            <a:r>
              <a:rPr lang="en-US" baseline="0" dirty="0" smtClean="0"/>
              <a:t> monolithic approach, we package them up as a single application. Just a big monolithic application. IN Java world it would be WAR file.. The application uses a database. Inside Del, most of the application which we built has this architecture.</a:t>
            </a:r>
            <a:endParaRPr lang="en-US" dirty="0"/>
          </a:p>
        </p:txBody>
      </p:sp>
    </p:spTree>
    <p:extLst>
      <p:ext uri="{BB962C8B-B14F-4D97-AF65-F5344CB8AC3E}">
        <p14:creationId xmlns:p14="http://schemas.microsoft.com/office/powerpoint/2010/main" val="99172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online</a:t>
            </a:r>
            <a:r>
              <a:rPr lang="en-US" baseline="0" dirty="0" smtClean="0"/>
              <a:t> store became popular and grew with million of code</a:t>
            </a:r>
            <a:endParaRPr lang="en-US" dirty="0"/>
          </a:p>
        </p:txBody>
      </p:sp>
    </p:spTree>
    <p:extLst>
      <p:ext uri="{BB962C8B-B14F-4D97-AF65-F5344CB8AC3E}">
        <p14:creationId xmlns:p14="http://schemas.microsoft.com/office/powerpoint/2010/main" val="764803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saw previously as a</a:t>
            </a:r>
            <a:r>
              <a:rPr lang="en-US" baseline="0" dirty="0" smtClean="0"/>
              <a:t> single stack application now become standalone, </a:t>
            </a:r>
            <a:r>
              <a:rPr lang="en-US" baseline="0" dirty="0" err="1" smtClean="0"/>
              <a:t>composable</a:t>
            </a:r>
            <a:r>
              <a:rPr lang="en-US" baseline="0" dirty="0" smtClean="0"/>
              <a:t> services</a:t>
            </a:r>
            <a:endParaRPr lang="en-US" dirty="0"/>
          </a:p>
        </p:txBody>
      </p:sp>
    </p:spTree>
    <p:extLst>
      <p:ext uri="{BB962C8B-B14F-4D97-AF65-F5344CB8AC3E}">
        <p14:creationId xmlns:p14="http://schemas.microsoft.com/office/powerpoint/2010/main" val="222908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container is similar to an application, which runs as a process on top of the operating system(OS) and isolates with each other by running in its own address space. Nevertheless, more than a normal process, a container not only includes the application executable, but also packs together all the necessary </a:t>
            </a:r>
            <a:r>
              <a:rPr lang="en-US" dirty="0" err="1" smtClean="0"/>
              <a:t>softwares</a:t>
            </a:r>
            <a:r>
              <a:rPr lang="en-US" dirty="0" smtClean="0"/>
              <a:t> that the application needs to run with, such as the libraries and the other dependencies. </a:t>
            </a:r>
            <a:r>
              <a:rPr lang="en-US" dirty="0" err="1" smtClean="0"/>
              <a:t>Cgroups</a:t>
            </a:r>
            <a:r>
              <a:rPr lang="en-US" dirty="0" smtClean="0"/>
              <a:t> [6] and namespaces [7] are two particular features that enables different containers running on the same physical machine. </a:t>
            </a:r>
            <a:r>
              <a:rPr lang="en-US" dirty="0" err="1" smtClean="0"/>
              <a:t>Cgroups</a:t>
            </a:r>
            <a:r>
              <a:rPr lang="en-US" dirty="0" smtClean="0"/>
              <a:t>, also named as control groups, is a Linux kernel mechanism to control the resources allocation. It allows</a:t>
            </a:r>
            <a:endParaRPr lang="en-US" dirty="0"/>
          </a:p>
        </p:txBody>
      </p:sp>
    </p:spTree>
    <p:extLst>
      <p:ext uri="{BB962C8B-B14F-4D97-AF65-F5344CB8AC3E}">
        <p14:creationId xmlns:p14="http://schemas.microsoft.com/office/powerpoint/2010/main" val="76465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smtClean="0">
                <a:effectLst/>
                <a:latin typeface="Helvetica Neue"/>
                <a:ea typeface="Helvetica Neue"/>
                <a:cs typeface="Helvetica Neue"/>
                <a:sym typeface="Helvetica Neue"/>
              </a:rPr>
              <a:t>A </a:t>
            </a:r>
            <a:r>
              <a:rPr lang="en-US" dirty="0" smtClean="0"/>
              <a:t>Dockerfile</a:t>
            </a:r>
            <a:r>
              <a:rPr lang="en-US" sz="1100" b="0" i="0" dirty="0" smtClean="0">
                <a:effectLst/>
                <a:latin typeface="Helvetica Neue"/>
                <a:ea typeface="Helvetica Neue"/>
                <a:cs typeface="Helvetica Neue"/>
                <a:sym typeface="Helvetica Neue"/>
              </a:rPr>
              <a:t> is a text document that contains all the commands a user could call on the command line to assemble an image</a:t>
            </a:r>
          </a:p>
          <a:p>
            <a:r>
              <a:rPr lang="en-US" sz="1100" b="0" i="0" dirty="0" smtClean="0">
                <a:effectLst/>
                <a:latin typeface="Helvetica Neue"/>
                <a:ea typeface="Helvetica Neue"/>
                <a:cs typeface="Helvetica Neue"/>
                <a:sym typeface="Helvetica Neue"/>
              </a:rPr>
              <a:t>Docker builds images automatically by reading the instructions from a </a:t>
            </a:r>
            <a:r>
              <a:rPr lang="en-US" dirty="0" smtClean="0"/>
              <a:t>Dockerfile</a:t>
            </a:r>
            <a:endParaRPr lang="en-US" dirty="0"/>
          </a:p>
        </p:txBody>
      </p:sp>
    </p:spTree>
    <p:extLst>
      <p:ext uri="{BB962C8B-B14F-4D97-AF65-F5344CB8AC3E}">
        <p14:creationId xmlns:p14="http://schemas.microsoft.com/office/powerpoint/2010/main" val="10992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dirty="0" smtClean="0">
                <a:effectLst/>
                <a:latin typeface="Helvetica Neue"/>
                <a:ea typeface="Helvetica Neue"/>
                <a:cs typeface="Helvetica Neue"/>
                <a:sym typeface="Helvetica Neue"/>
              </a:rPr>
              <a:t>Compose is a tool for defining and running multi-container Docker applications</a:t>
            </a:r>
            <a:endParaRPr lang="en-US" dirty="0"/>
          </a:p>
        </p:txBody>
      </p:sp>
    </p:spTree>
    <p:extLst>
      <p:ext uri="{BB962C8B-B14F-4D97-AF65-F5344CB8AC3E}">
        <p14:creationId xmlns:p14="http://schemas.microsoft.com/office/powerpoint/2010/main" val="2500634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2" name="Picture 1" descr="cover slide copy 2@2x.png"/>
          <p:cNvPicPr>
            <a:picLocks noChangeAspect="1"/>
          </p:cNvPicPr>
          <p:nvPr userDrawn="1"/>
        </p:nvPicPr>
        <p:blipFill rotWithShape="1">
          <a:blip r:embed="rId2">
            <a:extLst>
              <a:ext uri="{28A0092B-C50C-407E-A947-70E740481C1C}">
                <a14:useLocalDpi xmlns:a14="http://schemas.microsoft.com/office/drawing/2010/main" val="0"/>
              </a:ext>
            </a:extLst>
          </a:blip>
          <a:srcRect l="7724" t="1221" r="46160"/>
          <a:stretch/>
        </p:blipFill>
        <p:spPr>
          <a:xfrm>
            <a:off x="-16768" y="-8970"/>
            <a:ext cx="5720758" cy="6897600"/>
          </a:xfrm>
          <a:prstGeom prst="rect">
            <a:avLst/>
          </a:prstGeom>
        </p:spPr>
      </p:pic>
      <p:sp>
        <p:nvSpPr>
          <p:cNvPr id="72" name="Subtitle here"/>
          <p:cNvSpPr txBox="1">
            <a:spLocks noGrp="1"/>
          </p:cNvSpPr>
          <p:nvPr>
            <p:ph type="body" sz="quarter" idx="13"/>
          </p:nvPr>
        </p:nvSpPr>
        <p:spPr>
          <a:xfrm>
            <a:off x="5472079" y="3429649"/>
            <a:ext cx="4231190" cy="515889"/>
          </a:xfrm>
          <a:prstGeom prst="rect">
            <a:avLst/>
          </a:prstGeom>
        </p:spPr>
        <p:txBody>
          <a:bodyPr anchor="t"/>
          <a:lstStyle>
            <a:lvl1pPr marL="0" indent="0" defTabSz="283428">
              <a:spcBef>
                <a:spcPts val="0"/>
              </a:spcBef>
              <a:buSzTx/>
              <a:buNone/>
              <a:defRPr sz="2933">
                <a:solidFill>
                  <a:srgbClr val="5E5E5E"/>
                </a:solidFill>
                <a:latin typeface="Helvetica"/>
                <a:ea typeface="Helvetica"/>
                <a:cs typeface="Helvetica"/>
                <a:sym typeface="Helvetica"/>
              </a:defRPr>
            </a:lvl1pPr>
          </a:lstStyle>
          <a:p>
            <a:r>
              <a:t>Subtitle here</a:t>
            </a:r>
          </a:p>
        </p:txBody>
      </p:sp>
      <p:sp>
        <p:nvSpPr>
          <p:cNvPr id="73" name="Title Text"/>
          <p:cNvSpPr txBox="1">
            <a:spLocks noGrp="1"/>
          </p:cNvSpPr>
          <p:nvPr>
            <p:ph type="body" sz="quarter" idx="14"/>
          </p:nvPr>
        </p:nvSpPr>
        <p:spPr>
          <a:xfrm>
            <a:off x="5472079" y="2486861"/>
            <a:ext cx="5556783" cy="932210"/>
          </a:xfrm>
          <a:prstGeom prst="rect">
            <a:avLst/>
          </a:prstGeom>
        </p:spPr>
        <p:txBody>
          <a:bodyPr/>
          <a:lstStyle>
            <a:lvl1pPr marL="0" indent="0">
              <a:spcBef>
                <a:spcPts val="0"/>
              </a:spcBef>
              <a:buSzTx/>
              <a:buNone/>
              <a:defRPr sz="5250" spc="158">
                <a:solidFill>
                  <a:srgbClr val="0075BC"/>
                </a:solidFill>
                <a:latin typeface="+mn-lt"/>
                <a:ea typeface="+mn-ea"/>
                <a:cs typeface="+mn-cs"/>
                <a:sym typeface="Impact"/>
              </a:defRPr>
            </a:lvl1pPr>
          </a:lstStyle>
          <a:p>
            <a:r>
              <a:rPr dirty="0"/>
              <a:t>Title Text</a:t>
            </a:r>
          </a:p>
        </p:txBody>
      </p:sp>
      <p:pic>
        <p:nvPicPr>
          <p:cNvPr id="22" name="Picture 21" descr="DCEU18_stacked - blue &amp; yellow@2x.png"/>
          <p:cNvPicPr>
            <a:picLocks noChangeAspect="1"/>
          </p:cNvPicPr>
          <p:nvPr userDrawn="1"/>
        </p:nvPicPr>
        <p:blipFill rotWithShape="1">
          <a:blip r:embed="rId3" cstate="print">
            <a:extLst>
              <a:ext uri="{28A0092B-C50C-407E-A947-70E740481C1C}">
                <a14:useLocalDpi xmlns:a14="http://schemas.microsoft.com/office/drawing/2010/main" val="0"/>
              </a:ext>
            </a:extLst>
          </a:blip>
          <a:srcRect r="27356" b="19836"/>
          <a:stretch/>
        </p:blipFill>
        <p:spPr>
          <a:xfrm>
            <a:off x="10342120" y="5887145"/>
            <a:ext cx="1849880" cy="970856"/>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slide">
    <p:spTree>
      <p:nvGrpSpPr>
        <p:cNvPr id="1" name=""/>
        <p:cNvGrpSpPr/>
        <p:nvPr/>
      </p:nvGrpSpPr>
      <p:grpSpPr>
        <a:xfrm>
          <a:off x="0" y="0"/>
          <a:ext cx="0" cy="0"/>
          <a:chOff x="0" y="0"/>
          <a:chExt cx="0" cy="0"/>
        </a:xfrm>
      </p:grpSpPr>
      <p:pic>
        <p:nvPicPr>
          <p:cNvPr id="11" name="Picture 10" descr="cover slide copy@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 y="16239"/>
            <a:ext cx="12202400" cy="6868617"/>
          </a:xfrm>
          <a:prstGeom prst="rect">
            <a:avLst/>
          </a:prstGeom>
        </p:spPr>
      </p:pic>
      <p:pic>
        <p:nvPicPr>
          <p:cNvPr id="12" name="Picture 11" descr="DCEU18_stacked - blue &amp; yellow@2x.png"/>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
        <p:nvSpPr>
          <p:cNvPr id="82" name="Subtitle here"/>
          <p:cNvSpPr txBox="1">
            <a:spLocks noGrp="1"/>
          </p:cNvSpPr>
          <p:nvPr>
            <p:ph type="body" sz="quarter" idx="13"/>
          </p:nvPr>
        </p:nvSpPr>
        <p:spPr>
          <a:xfrm>
            <a:off x="840017" y="1483946"/>
            <a:ext cx="7709546" cy="515889"/>
          </a:xfrm>
          <a:prstGeom prst="rect">
            <a:avLst/>
          </a:prstGeom>
        </p:spPr>
        <p:txBody>
          <a:bodyPr anchor="t"/>
          <a:lstStyle>
            <a:lvl1pPr marL="0" indent="0" defTabSz="283428">
              <a:spcBef>
                <a:spcPts val="0"/>
              </a:spcBef>
              <a:buSzTx/>
              <a:buNone/>
              <a:defRPr sz="2933">
                <a:solidFill>
                  <a:srgbClr val="5E5E5E"/>
                </a:solidFill>
                <a:latin typeface="Helvetica"/>
                <a:ea typeface="Helvetica"/>
                <a:cs typeface="Helvetica"/>
                <a:sym typeface="Helvetica"/>
              </a:defRPr>
            </a:lvl1pPr>
          </a:lstStyle>
          <a:p>
            <a:r>
              <a:t>Subtitle here</a:t>
            </a:r>
          </a:p>
        </p:txBody>
      </p:sp>
      <p:sp>
        <p:nvSpPr>
          <p:cNvPr id="83" name="Agenda"/>
          <p:cNvSpPr txBox="1">
            <a:spLocks noGrp="1"/>
          </p:cNvSpPr>
          <p:nvPr>
            <p:ph type="body" sz="quarter" idx="14"/>
          </p:nvPr>
        </p:nvSpPr>
        <p:spPr>
          <a:xfrm>
            <a:off x="865417" y="636408"/>
            <a:ext cx="10124877" cy="932210"/>
          </a:xfrm>
          <a:prstGeom prst="rect">
            <a:avLst/>
          </a:prstGeom>
        </p:spPr>
        <p:txBody>
          <a:bodyPr/>
          <a:lstStyle>
            <a:lvl1pPr marL="0" indent="0">
              <a:spcBef>
                <a:spcPts val="0"/>
              </a:spcBef>
              <a:buSzTx/>
              <a:buNone/>
              <a:defRPr sz="5250" spc="158">
                <a:solidFill>
                  <a:srgbClr val="0075BC"/>
                </a:solidFill>
                <a:latin typeface="+mn-lt"/>
                <a:ea typeface="+mn-ea"/>
                <a:cs typeface="+mn-cs"/>
                <a:sym typeface="Impact"/>
              </a:defRPr>
            </a:lvl1pPr>
          </a:lstStyle>
          <a:p>
            <a:r>
              <a:rPr dirty="0"/>
              <a:t>Agenda</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ding slide 1 copy">
    <p:spTree>
      <p:nvGrpSpPr>
        <p:cNvPr id="1" name=""/>
        <p:cNvGrpSpPr/>
        <p:nvPr/>
      </p:nvGrpSpPr>
      <p:grpSpPr>
        <a:xfrm>
          <a:off x="0" y="0"/>
          <a:ext cx="0" cy="0"/>
          <a:chOff x="0" y="0"/>
          <a:chExt cx="0" cy="0"/>
        </a:xfrm>
      </p:grpSpPr>
      <p:pic>
        <p:nvPicPr>
          <p:cNvPr id="2" name="Picture 1" descr="hallway track2@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4" y="0"/>
            <a:ext cx="12215585" cy="6868584"/>
          </a:xfrm>
          <a:prstGeom prst="rect">
            <a:avLst/>
          </a:prstGeom>
        </p:spPr>
      </p:pic>
      <p:sp>
        <p:nvSpPr>
          <p:cNvPr id="123" name="Title Here"/>
          <p:cNvSpPr txBox="1">
            <a:spLocks noGrp="1"/>
          </p:cNvSpPr>
          <p:nvPr>
            <p:ph type="body" sz="quarter" idx="13"/>
          </p:nvPr>
        </p:nvSpPr>
        <p:spPr>
          <a:xfrm>
            <a:off x="865417" y="636408"/>
            <a:ext cx="10124877" cy="932210"/>
          </a:xfrm>
          <a:prstGeom prst="rect">
            <a:avLst/>
          </a:prstGeom>
        </p:spPr>
        <p:txBody>
          <a:bodyPr/>
          <a:lstStyle>
            <a:lvl1pPr marL="0" indent="0">
              <a:spcBef>
                <a:spcPts val="0"/>
              </a:spcBef>
              <a:buSzTx/>
              <a:buNone/>
              <a:defRPr sz="5250" spc="158">
                <a:solidFill>
                  <a:srgbClr val="1E6CB3"/>
                </a:solidFill>
                <a:latin typeface="+mn-lt"/>
                <a:ea typeface="+mn-ea"/>
                <a:cs typeface="+mn-cs"/>
                <a:sym typeface="Impact"/>
              </a:defRPr>
            </a:lvl1pPr>
          </a:lstStyle>
          <a:p>
            <a:r>
              <a:t>Title Here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2" name="Picture 11" descr="DCEU18_stacked - blue &amp; yellow@2x.png"/>
          <p:cNvPicPr>
            <a:picLocks noChangeAspect="1"/>
          </p:cNvPicPr>
          <p:nvPr userDrawn="1"/>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ed copy 1">
    <p:spTree>
      <p:nvGrpSpPr>
        <p:cNvPr id="1" name=""/>
        <p:cNvGrpSpPr/>
        <p:nvPr/>
      </p:nvGrpSpPr>
      <p:grpSpPr>
        <a:xfrm>
          <a:off x="0" y="0"/>
          <a:ext cx="0" cy="0"/>
          <a:chOff x="0" y="0"/>
          <a:chExt cx="0" cy="0"/>
        </a:xfrm>
      </p:grpSpPr>
      <p:sp>
        <p:nvSpPr>
          <p:cNvPr id="187" name="avi-richards-183715-unsplash.jpg"/>
          <p:cNvSpPr>
            <a:spLocks noGrp="1"/>
          </p:cNvSpPr>
          <p:nvPr>
            <p:ph type="pic" idx="13"/>
          </p:nvPr>
        </p:nvSpPr>
        <p:spPr>
          <a:xfrm>
            <a:off x="-12953" y="-14689"/>
            <a:ext cx="12216437" cy="6887281"/>
          </a:xfrm>
          <a:prstGeom prst="rect">
            <a:avLst/>
          </a:prstGeom>
        </p:spPr>
        <p:txBody>
          <a:bodyPr lIns="91439" tIns="45719" rIns="91439" bIns="45719" anchor="t">
            <a:noAutofit/>
          </a:bodyPr>
          <a:lstStyle/>
          <a:p>
            <a:endParaRPr/>
          </a:p>
        </p:txBody>
      </p:sp>
      <p:sp>
        <p:nvSpPr>
          <p:cNvPr id="189" name="Title Here"/>
          <p:cNvSpPr txBox="1">
            <a:spLocks noGrp="1"/>
          </p:cNvSpPr>
          <p:nvPr>
            <p:ph type="body" sz="quarter" idx="14"/>
          </p:nvPr>
        </p:nvSpPr>
        <p:spPr>
          <a:xfrm>
            <a:off x="1029724" y="5170308"/>
            <a:ext cx="4943029" cy="932210"/>
          </a:xfrm>
          <a:prstGeom prst="rect">
            <a:avLst/>
          </a:prstGeom>
        </p:spPr>
        <p:txBody>
          <a:bodyPr/>
          <a:lstStyle>
            <a:lvl1pPr marL="0" indent="0">
              <a:spcBef>
                <a:spcPts val="0"/>
              </a:spcBef>
              <a:buSzTx/>
              <a:buNone/>
              <a:defRPr sz="5250" spc="158">
                <a:solidFill>
                  <a:srgbClr val="FFFFFF"/>
                </a:solidFill>
                <a:latin typeface="+mn-lt"/>
                <a:ea typeface="+mn-ea"/>
                <a:cs typeface="+mn-cs"/>
                <a:sym typeface="Impact"/>
              </a:defRPr>
            </a:lvl1pPr>
          </a:lstStyle>
          <a:p>
            <a:r>
              <a:t>Title Here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5" descr="DCEU18_stacked - blue &amp; yellow@2x.png"/>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93727" y="178594"/>
            <a:ext cx="7804547" cy="151804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rPr dirty="0"/>
              <a:t>Title Text</a:t>
            </a:r>
          </a:p>
        </p:txBody>
      </p:sp>
      <p:sp>
        <p:nvSpPr>
          <p:cNvPr id="3" name="Body Level One…"/>
          <p:cNvSpPr txBox="1">
            <a:spLocks noGrp="1"/>
          </p:cNvSpPr>
          <p:nvPr>
            <p:ph type="body" idx="1"/>
          </p:nvPr>
        </p:nvSpPr>
        <p:spPr>
          <a:xfrm>
            <a:off x="2193727" y="1821656"/>
            <a:ext cx="7804547" cy="44201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342" y="6536531"/>
            <a:ext cx="296555" cy="313546"/>
          </a:xfrm>
          <a:prstGeom prst="rect">
            <a:avLst/>
          </a:prstGeom>
          <a:ln w="12700">
            <a:miter lim="400000"/>
          </a:ln>
        </p:spPr>
        <p:txBody>
          <a:bodyPr wrap="none" lIns="71437" tIns="71437" rIns="71437" bIns="71437">
            <a:spAutoFit/>
          </a:bodyPr>
          <a:lstStyle>
            <a:lvl1pPr>
              <a:defRPr sz="11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5" r:id="rId3"/>
    <p:sldLayoutId id="2147483660" r:id="rId4"/>
  </p:sldLayoutIdLst>
  <p:transition spd="med"/>
  <p:txStyles>
    <p:titleStyle>
      <a:lvl1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0075BC"/>
          </a:solidFill>
          <a:uFillTx/>
          <a:latin typeface="+mn-lt"/>
          <a:ea typeface="+mn-ea"/>
          <a:cs typeface="+mn-cs"/>
          <a:sym typeface="Impact"/>
        </a:defRPr>
      </a:lvl1pPr>
      <a:lvl2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2pPr>
      <a:lvl3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3pPr>
      <a:lvl4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4pPr>
      <a:lvl5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5pPr>
      <a:lvl6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6pPr>
      <a:lvl7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7pPr>
      <a:lvl8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8pPr>
      <a:lvl9pPr marL="0" marR="0" indent="0" algn="l" defTabSz="410766" rtl="0" latinLnBrk="0">
        <a:lnSpc>
          <a:spcPct val="100000"/>
        </a:lnSpc>
        <a:spcBef>
          <a:spcPts val="0"/>
        </a:spcBef>
        <a:spcAft>
          <a:spcPts val="0"/>
        </a:spcAft>
        <a:buClrTx/>
        <a:buSzTx/>
        <a:buFontTx/>
        <a:buNone/>
        <a:tabLst/>
        <a:defRPr sz="5250" b="0" i="0" u="none" strike="noStrike" cap="none" spc="158" baseline="0">
          <a:ln>
            <a:noFill/>
          </a:ln>
          <a:solidFill>
            <a:srgbClr val="1E6CB3"/>
          </a:solidFill>
          <a:uFillTx/>
          <a:latin typeface="+mn-lt"/>
          <a:ea typeface="+mn-ea"/>
          <a:cs typeface="+mn-cs"/>
          <a:sym typeface="Impact"/>
        </a:defRPr>
      </a:lvl9pPr>
    </p:titleStyle>
    <p:bodyStyle>
      <a:lvl1pPr marL="305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1pPr>
      <a:lvl2pPr marL="0" marR="0" indent="1143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2pPr>
      <a:lvl3pPr marL="0" marR="0" indent="2286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3pPr>
      <a:lvl4pPr marL="0" marR="0" indent="3429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4pPr>
      <a:lvl5pPr marL="0" marR="0" indent="4572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5pPr>
      <a:lvl6pPr marL="0" marR="0" indent="5715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6pPr>
      <a:lvl7pPr marL="0" marR="0" indent="6858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7pPr>
      <a:lvl8pPr marL="0" marR="0" indent="8001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8pPr>
      <a:lvl9pPr marL="0" marR="0" indent="914400" algn="ctr" defTabSz="410766"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ajeetraina/hellowhale" TargetMode="External"/><Relationship Id="rId2" Type="http://schemas.openxmlformats.org/officeDocument/2006/relationships/hyperlink" Target="https://play-with-docker.com/" TargetMode="External"/><Relationship Id="rId1" Type="http://schemas.openxmlformats.org/officeDocument/2006/relationships/slideLayout" Target="../slideLayouts/slideLayout2.xml"/><Relationship Id="rId4" Type="http://schemas.openxmlformats.org/officeDocument/2006/relationships/hyperlink" Target="https://github.com/collabnix/dockerlabs/blob/master/beginners/building-your-first-alpine-container.md"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collabnix.github.io/dockerlab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cs.docker.com/" TargetMode="External"/><Relationship Id="rId2" Type="http://schemas.openxmlformats.org/officeDocument/2006/relationships/hyperlink" Target="https://github.com/collabnix/dockerlabs" TargetMode="External"/><Relationship Id="rId1" Type="http://schemas.openxmlformats.org/officeDocument/2006/relationships/slideLayout" Target="../slideLayouts/slideLayout3.xml"/><Relationship Id="rId4" Type="http://schemas.openxmlformats.org/officeDocument/2006/relationships/hyperlink" Target="https://collabnix.co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jpe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Text"/>
          <p:cNvSpPr txBox="1">
            <a:spLocks noGrp="1"/>
          </p:cNvSpPr>
          <p:nvPr>
            <p:ph type="body" sz="quarter" idx="14"/>
          </p:nvPr>
        </p:nvSpPr>
        <p:spPr>
          <a:xfrm>
            <a:off x="2558326" y="3869019"/>
            <a:ext cx="9848637" cy="1624285"/>
          </a:xfrm>
          <a:prstGeom prst="rect">
            <a:avLst/>
          </a:prstGeom>
        </p:spPr>
        <p:txBody>
          <a:bodyPr>
            <a:normAutofit/>
          </a:bodyPr>
          <a:lstStyle/>
          <a:p>
            <a:r>
              <a:rPr lang="en-US" dirty="0" smtClean="0"/>
              <a:t>           </a:t>
            </a:r>
            <a:r>
              <a:rPr lang="en-US" sz="4800" dirty="0" smtClean="0"/>
              <a:t>Getting Started with</a:t>
            </a:r>
            <a:r>
              <a:rPr lang="en-US" sz="4800" dirty="0" smtClean="0"/>
              <a:t> </a:t>
            </a:r>
            <a:r>
              <a:rPr lang="en-US" sz="4800" dirty="0" smtClean="0"/>
              <a:t>Docker</a:t>
            </a:r>
            <a:endParaRPr sz="4800" dirty="0"/>
          </a:p>
        </p:txBody>
      </p:sp>
      <p:pic>
        <p:nvPicPr>
          <p:cNvPr id="4" name="Picture 3"/>
          <p:cNvPicPr>
            <a:picLocks noChangeAspect="1"/>
          </p:cNvPicPr>
          <p:nvPr/>
        </p:nvPicPr>
        <p:blipFill>
          <a:blip r:embed="rId3"/>
          <a:stretch>
            <a:fillRect/>
          </a:stretch>
        </p:blipFill>
        <p:spPr>
          <a:xfrm>
            <a:off x="6132442" y="928892"/>
            <a:ext cx="3766931" cy="2327982"/>
          </a:xfrm>
          <a:prstGeom prst="rect">
            <a:avLst/>
          </a:prstGeom>
        </p:spPr>
      </p:pic>
    </p:spTree>
    <p:extLst>
      <p:ext uri="{BB962C8B-B14F-4D97-AF65-F5344CB8AC3E}">
        <p14:creationId xmlns:p14="http://schemas.microsoft.com/office/powerpoint/2010/main" val="18014282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smtClean="0"/>
              <a:t>Successful Software Development</a:t>
            </a:r>
            <a:endParaRPr lang="en-US" dirty="0"/>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263887" y="1352678"/>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Architecture</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2375452" y="4009052"/>
            <a:ext cx="2415209"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Process</a:t>
            </a:r>
          </a:p>
          <a:p>
            <a:pPr marL="0" marR="0" indent="0" algn="ctr" defTabSz="821531" rtl="0" fontAlgn="auto" latinLnBrk="0" hangingPunct="0">
              <a:lnSpc>
                <a:spcPct val="100000"/>
              </a:lnSpc>
              <a:spcBef>
                <a:spcPts val="0"/>
              </a:spcBef>
              <a:spcAft>
                <a:spcPts val="0"/>
              </a:spcAft>
              <a:buClrTx/>
              <a:buSzTx/>
              <a:buFontTx/>
              <a:buNone/>
              <a:tabLst/>
            </a:pPr>
            <a:endParaRPr lang="en-US" sz="1800" b="0" dirty="0"/>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Agile</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Continuous Delivery</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sym typeface="Helvetica Neue"/>
              </a:rPr>
              <a:t>Autonomous</a:t>
            </a:r>
            <a:r>
              <a:rPr kumimoji="0" lang="en-US" sz="1800" b="0" i="0" u="none" strike="noStrike" cap="none" spc="0" normalizeH="0" dirty="0" smtClean="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team</a:t>
            </a:r>
            <a:endParaRPr kumimoji="0" lang="en-US" sz="18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407961235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smtClean="0"/>
              <a:t>Successful Software Development</a:t>
            </a:r>
            <a:endParaRPr lang="en-US" dirty="0"/>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3818117" y="1377582"/>
            <a:ext cx="3131323"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Architecture</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Monolthic Vs Microservices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2375452" y="4009052"/>
            <a:ext cx="2415209"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Process</a:t>
            </a:r>
          </a:p>
          <a:p>
            <a:pPr marL="0" marR="0" indent="0" algn="ctr" defTabSz="821531" rtl="0" fontAlgn="auto" latinLnBrk="0" hangingPunct="0">
              <a:lnSpc>
                <a:spcPct val="100000"/>
              </a:lnSpc>
              <a:spcBef>
                <a:spcPts val="0"/>
              </a:spcBef>
              <a:spcAft>
                <a:spcPts val="0"/>
              </a:spcAft>
              <a:buClrTx/>
              <a:buSzTx/>
              <a:buFontTx/>
              <a:buNone/>
              <a:tabLst/>
            </a:pPr>
            <a:endParaRPr lang="en-US" sz="1800" b="0" dirty="0"/>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Agile</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Continuous Delivery</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sym typeface="Helvetica Neue"/>
              </a:rPr>
              <a:t>Autonomous</a:t>
            </a:r>
            <a:r>
              <a:rPr kumimoji="0" lang="en-US" sz="1800" b="0" i="0" u="none" strike="noStrike" cap="none" spc="0" normalizeH="0" dirty="0" smtClean="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team</a:t>
            </a:r>
            <a:endParaRPr kumimoji="0" lang="en-US" sz="18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75727057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1933" y="393193"/>
            <a:ext cx="10124877" cy="932210"/>
          </a:xfrm>
        </p:spPr>
        <p:txBody>
          <a:bodyPr>
            <a:normAutofit lnSpcReduction="10000"/>
          </a:bodyPr>
          <a:lstStyle/>
          <a:p>
            <a:r>
              <a:rPr lang="en-US" dirty="0" smtClean="0">
                <a:cs typeface="Helvetica" panose="020B0604020202020204" pitchFamily="34" charset="0"/>
              </a:rPr>
              <a:t>A Close Look at Monolithic </a:t>
            </a:r>
            <a:endParaRPr lang="en-US" dirty="0">
              <a:cs typeface="Helvetica" panose="020B0604020202020204" pitchFamily="34" charset="0"/>
            </a:endParaRPr>
          </a:p>
        </p:txBody>
      </p:sp>
      <p:sp>
        <p:nvSpPr>
          <p:cNvPr id="7" name="Rectangle 6"/>
          <p:cNvSpPr/>
          <p:nvPr/>
        </p:nvSpPr>
        <p:spPr>
          <a:xfrm>
            <a:off x="2031403" y="2249647"/>
            <a:ext cx="1106424"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panose="020B0604020202020204" pitchFamily="34" charset="0"/>
                <a:cs typeface="Helvetica" panose="020B0604020202020204" pitchFamily="34" charset="0"/>
              </a:rPr>
              <a:t>Browser</a:t>
            </a:r>
            <a:endParaRPr lang="en-US" dirty="0">
              <a:latin typeface="Helvetica" panose="020B0604020202020204" pitchFamily="34" charset="0"/>
              <a:cs typeface="Helvetica" panose="020B0604020202020204" pitchFamily="34" charset="0"/>
            </a:endParaRPr>
          </a:p>
        </p:txBody>
      </p:sp>
      <p:sp>
        <p:nvSpPr>
          <p:cNvPr id="8" name="Rectangle 7"/>
          <p:cNvSpPr/>
          <p:nvPr/>
        </p:nvSpPr>
        <p:spPr>
          <a:xfrm>
            <a:off x="2031403" y="3516665"/>
            <a:ext cx="1106424" cy="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Helvetica" panose="020B0604020202020204" pitchFamily="34" charset="0"/>
                <a:cs typeface="Helvetica" panose="020B0604020202020204" pitchFamily="34" charset="0"/>
              </a:rPr>
              <a:t>Client App</a:t>
            </a:r>
            <a:endParaRPr lang="en-US" sz="1600" dirty="0">
              <a:latin typeface="Helvetica" panose="020B0604020202020204" pitchFamily="34" charset="0"/>
              <a:cs typeface="Helvetica" panose="020B0604020202020204" pitchFamily="34" charset="0"/>
            </a:endParaRPr>
          </a:p>
        </p:txBody>
      </p:sp>
      <p:sp>
        <p:nvSpPr>
          <p:cNvPr id="9" name="Rectangle 8"/>
          <p:cNvSpPr/>
          <p:nvPr/>
        </p:nvSpPr>
        <p:spPr>
          <a:xfrm>
            <a:off x="4946057" y="1566424"/>
            <a:ext cx="2578608" cy="371158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ctangle 9"/>
          <p:cNvSpPr/>
          <p:nvPr/>
        </p:nvSpPr>
        <p:spPr>
          <a:xfrm>
            <a:off x="5320961"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Storefront UI Module</a:t>
            </a:r>
            <a:endParaRPr lang="en-US" dirty="0">
              <a:solidFill>
                <a:schemeClr val="tx1"/>
              </a:solidFill>
              <a:latin typeface="Helvetica" panose="020B0604020202020204" pitchFamily="34" charset="0"/>
              <a:cs typeface="Helvetica" panose="020B0604020202020204" pitchFamily="34" charset="0"/>
            </a:endParaRPr>
          </a:p>
        </p:txBody>
      </p:sp>
      <p:sp>
        <p:nvSpPr>
          <p:cNvPr id="11" name="Rectangle 10"/>
          <p:cNvSpPr/>
          <p:nvPr/>
        </p:nvSpPr>
        <p:spPr>
          <a:xfrm>
            <a:off x="5320961"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Catalog</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sp>
        <p:nvSpPr>
          <p:cNvPr id="12" name="Rectangle 11"/>
          <p:cNvSpPr/>
          <p:nvPr/>
        </p:nvSpPr>
        <p:spPr>
          <a:xfrm>
            <a:off x="5320961"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Reviews</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sp>
        <p:nvSpPr>
          <p:cNvPr id="13" name="Rectangle 12"/>
          <p:cNvSpPr/>
          <p:nvPr/>
        </p:nvSpPr>
        <p:spPr>
          <a:xfrm>
            <a:off x="5320961"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Orders</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cxnSp>
        <p:nvCxnSpPr>
          <p:cNvPr id="16" name="Straight Arrow Connector 15"/>
          <p:cNvCxnSpPr/>
          <p:nvPr/>
        </p:nvCxnSpPr>
        <p:spPr>
          <a:xfrm>
            <a:off x="3181266" y="2410798"/>
            <a:ext cx="1764791" cy="5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9" idx="1"/>
          </p:cNvCxnSpPr>
          <p:nvPr/>
        </p:nvCxnSpPr>
        <p:spPr>
          <a:xfrm flipV="1">
            <a:off x="3137827" y="3422216"/>
            <a:ext cx="1808230" cy="318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16746" y="2264631"/>
            <a:ext cx="850391" cy="338554"/>
          </a:xfrm>
          <a:prstGeom prst="rect">
            <a:avLst/>
          </a:prstGeom>
          <a:noFill/>
        </p:spPr>
        <p:txBody>
          <a:bodyPr wrap="square" rtlCol="0">
            <a:spAutoFit/>
          </a:bodyPr>
          <a:lstStyle/>
          <a:p>
            <a:r>
              <a:rPr lang="en-US" sz="1600" dirty="0" smtClean="0">
                <a:latin typeface="Helvetica" panose="020B0604020202020204" pitchFamily="34" charset="0"/>
                <a:cs typeface="Helvetica" panose="020B0604020202020204" pitchFamily="34" charset="0"/>
              </a:rPr>
              <a:t>HTML</a:t>
            </a:r>
            <a:endParaRPr lang="en-US" sz="1600" dirty="0">
              <a:latin typeface="Helvetica" panose="020B0604020202020204" pitchFamily="34" charset="0"/>
              <a:cs typeface="Helvetica" panose="020B0604020202020204" pitchFamily="34" charset="0"/>
            </a:endParaRPr>
          </a:p>
        </p:txBody>
      </p:sp>
      <p:sp>
        <p:nvSpPr>
          <p:cNvPr id="19" name="TextBox 18"/>
          <p:cNvSpPr txBox="1"/>
          <p:nvPr/>
        </p:nvSpPr>
        <p:spPr>
          <a:xfrm>
            <a:off x="3316135" y="3740565"/>
            <a:ext cx="1451614" cy="338554"/>
          </a:xfrm>
          <a:prstGeom prst="rect">
            <a:avLst/>
          </a:prstGeom>
          <a:noFill/>
        </p:spPr>
        <p:txBody>
          <a:bodyPr wrap="square" rtlCol="0">
            <a:spAutoFit/>
          </a:bodyPr>
          <a:lstStyle/>
          <a:p>
            <a:r>
              <a:rPr lang="en-US" sz="1600" dirty="0" smtClean="0">
                <a:latin typeface="Helvetica" panose="020B0604020202020204" pitchFamily="34" charset="0"/>
                <a:cs typeface="Helvetica" panose="020B0604020202020204" pitchFamily="34" charset="0"/>
              </a:rPr>
              <a:t>REST/JSON</a:t>
            </a:r>
            <a:endParaRPr lang="en-US" sz="1600" dirty="0">
              <a:latin typeface="Helvetica" panose="020B0604020202020204" pitchFamily="34" charset="0"/>
              <a:cs typeface="Helvetica" panose="020B0604020202020204" pitchFamily="34" charset="0"/>
            </a:endParaRPr>
          </a:p>
        </p:txBody>
      </p:sp>
      <p:sp>
        <p:nvSpPr>
          <p:cNvPr id="20" name="Flowchart: Magnetic Disk 19"/>
          <p:cNvSpPr/>
          <p:nvPr/>
        </p:nvSpPr>
        <p:spPr>
          <a:xfrm>
            <a:off x="8347625" y="2747630"/>
            <a:ext cx="1307592" cy="8775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panose="020B0604020202020204" pitchFamily="34" charset="0"/>
                <a:cs typeface="Helvetica" panose="020B0604020202020204" pitchFamily="34" charset="0"/>
              </a:rPr>
              <a:t>Database</a:t>
            </a:r>
            <a:endParaRPr lang="en-US" dirty="0">
              <a:latin typeface="Helvetica" panose="020B0604020202020204" pitchFamily="34" charset="0"/>
              <a:cs typeface="Helvetica" panose="020B0604020202020204" pitchFamily="34" charset="0"/>
            </a:endParaRPr>
          </a:p>
        </p:txBody>
      </p:sp>
      <p:cxnSp>
        <p:nvCxnSpPr>
          <p:cNvPr id="21" name="Straight Connector 20"/>
          <p:cNvCxnSpPr>
            <a:endCxn id="20" idx="2"/>
          </p:cNvCxnSpPr>
          <p:nvPr/>
        </p:nvCxnSpPr>
        <p:spPr>
          <a:xfrm flipV="1">
            <a:off x="7524665" y="3186404"/>
            <a:ext cx="822960" cy="31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72685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231933" y="393193"/>
            <a:ext cx="10124877" cy="932210"/>
          </a:xfrm>
        </p:spPr>
        <p:txBody>
          <a:bodyPr>
            <a:normAutofit lnSpcReduction="10000"/>
          </a:bodyPr>
          <a:lstStyle/>
          <a:p>
            <a:r>
              <a:rPr lang="en-US" dirty="0" smtClean="0">
                <a:cs typeface="Helvetica" panose="020B0604020202020204" pitchFamily="34" charset="0"/>
              </a:rPr>
              <a:t>A Close Look at Monolithic </a:t>
            </a:r>
            <a:endParaRPr lang="en-US" dirty="0">
              <a:cs typeface="Helvetica" panose="020B0604020202020204" pitchFamily="34" charset="0"/>
            </a:endParaRPr>
          </a:p>
        </p:txBody>
      </p:sp>
      <p:sp>
        <p:nvSpPr>
          <p:cNvPr id="7" name="Rectangle 6"/>
          <p:cNvSpPr/>
          <p:nvPr/>
        </p:nvSpPr>
        <p:spPr>
          <a:xfrm>
            <a:off x="2031403" y="2249647"/>
            <a:ext cx="1106424"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panose="020B0604020202020204" pitchFamily="34" charset="0"/>
                <a:cs typeface="Helvetica" panose="020B0604020202020204" pitchFamily="34" charset="0"/>
              </a:rPr>
              <a:t>Browser</a:t>
            </a:r>
            <a:endParaRPr lang="en-US" dirty="0">
              <a:latin typeface="Helvetica" panose="020B0604020202020204" pitchFamily="34" charset="0"/>
              <a:cs typeface="Helvetica" panose="020B0604020202020204" pitchFamily="34" charset="0"/>
            </a:endParaRPr>
          </a:p>
        </p:txBody>
      </p:sp>
      <p:sp>
        <p:nvSpPr>
          <p:cNvPr id="8" name="Rectangle 7"/>
          <p:cNvSpPr/>
          <p:nvPr/>
        </p:nvSpPr>
        <p:spPr>
          <a:xfrm>
            <a:off x="2031403" y="3516665"/>
            <a:ext cx="1106424" cy="562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Helvetica" panose="020B0604020202020204" pitchFamily="34" charset="0"/>
                <a:cs typeface="Helvetica" panose="020B0604020202020204" pitchFamily="34" charset="0"/>
              </a:rPr>
              <a:t>Client App</a:t>
            </a:r>
            <a:endParaRPr lang="en-US" sz="1600" dirty="0">
              <a:latin typeface="Helvetica" panose="020B0604020202020204" pitchFamily="34" charset="0"/>
              <a:cs typeface="Helvetica" panose="020B0604020202020204" pitchFamily="34" charset="0"/>
            </a:endParaRPr>
          </a:p>
        </p:txBody>
      </p:sp>
      <p:sp>
        <p:nvSpPr>
          <p:cNvPr id="9" name="Rectangle 8"/>
          <p:cNvSpPr/>
          <p:nvPr/>
        </p:nvSpPr>
        <p:spPr>
          <a:xfrm>
            <a:off x="4946057" y="1566424"/>
            <a:ext cx="2578608" cy="371158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anose="020B0604020202020204" pitchFamily="34" charset="0"/>
              <a:cs typeface="Helvetica" panose="020B0604020202020204" pitchFamily="34" charset="0"/>
            </a:endParaRPr>
          </a:p>
        </p:txBody>
      </p:sp>
      <p:sp>
        <p:nvSpPr>
          <p:cNvPr id="10" name="Rectangle 9"/>
          <p:cNvSpPr/>
          <p:nvPr/>
        </p:nvSpPr>
        <p:spPr>
          <a:xfrm>
            <a:off x="5320961"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Storefront UI Module</a:t>
            </a:r>
            <a:endParaRPr lang="en-US" dirty="0">
              <a:solidFill>
                <a:schemeClr val="tx1"/>
              </a:solidFill>
              <a:latin typeface="Helvetica" panose="020B0604020202020204" pitchFamily="34" charset="0"/>
              <a:cs typeface="Helvetica" panose="020B0604020202020204" pitchFamily="34" charset="0"/>
            </a:endParaRPr>
          </a:p>
        </p:txBody>
      </p:sp>
      <p:sp>
        <p:nvSpPr>
          <p:cNvPr id="11" name="Rectangle 10"/>
          <p:cNvSpPr/>
          <p:nvPr/>
        </p:nvSpPr>
        <p:spPr>
          <a:xfrm>
            <a:off x="5320961"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Catalog</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sp>
        <p:nvSpPr>
          <p:cNvPr id="12" name="Rectangle 11"/>
          <p:cNvSpPr/>
          <p:nvPr/>
        </p:nvSpPr>
        <p:spPr>
          <a:xfrm>
            <a:off x="5320961"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Reviews</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sp>
        <p:nvSpPr>
          <p:cNvPr id="13" name="Rectangle 12"/>
          <p:cNvSpPr/>
          <p:nvPr/>
        </p:nvSpPr>
        <p:spPr>
          <a:xfrm>
            <a:off x="5320961"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Orders</a:t>
            </a:r>
          </a:p>
          <a:p>
            <a:pPr algn="ctr"/>
            <a:r>
              <a:rPr lang="en-US" dirty="0" smtClean="0">
                <a:solidFill>
                  <a:schemeClr val="tx1"/>
                </a:solidFill>
                <a:latin typeface="Helvetica" panose="020B0604020202020204" pitchFamily="34" charset="0"/>
                <a:cs typeface="Helvetica" panose="020B0604020202020204" pitchFamily="34" charset="0"/>
              </a:rPr>
              <a:t>Module</a:t>
            </a:r>
            <a:endParaRPr lang="en-US" dirty="0">
              <a:solidFill>
                <a:schemeClr val="tx1"/>
              </a:solidFill>
              <a:latin typeface="Helvetica" panose="020B0604020202020204" pitchFamily="34" charset="0"/>
              <a:cs typeface="Helvetica" panose="020B0604020202020204" pitchFamily="34" charset="0"/>
            </a:endParaRPr>
          </a:p>
        </p:txBody>
      </p:sp>
      <p:sp>
        <p:nvSpPr>
          <p:cNvPr id="14" name="TextBox 13"/>
          <p:cNvSpPr txBox="1"/>
          <p:nvPr/>
        </p:nvSpPr>
        <p:spPr>
          <a:xfrm>
            <a:off x="5841319" y="1603322"/>
            <a:ext cx="1051560" cy="338554"/>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WAR</a:t>
            </a:r>
            <a:endParaRPr lang="en-US" dirty="0">
              <a:latin typeface="Helvetica" panose="020B0604020202020204" pitchFamily="34" charset="0"/>
              <a:cs typeface="Helvetica" panose="020B0604020202020204" pitchFamily="34" charset="0"/>
            </a:endParaRPr>
          </a:p>
        </p:txBody>
      </p:sp>
      <p:sp>
        <p:nvSpPr>
          <p:cNvPr id="15" name="TextBox 14"/>
          <p:cNvSpPr txBox="1"/>
          <p:nvPr/>
        </p:nvSpPr>
        <p:spPr>
          <a:xfrm>
            <a:off x="5612719" y="4908675"/>
            <a:ext cx="1363306" cy="338554"/>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Tomcat</a:t>
            </a:r>
            <a:endParaRPr lang="en-US" dirty="0">
              <a:latin typeface="Helvetica" panose="020B0604020202020204" pitchFamily="34" charset="0"/>
              <a:cs typeface="Helvetica" panose="020B0604020202020204" pitchFamily="34" charset="0"/>
            </a:endParaRPr>
          </a:p>
        </p:txBody>
      </p:sp>
      <p:cxnSp>
        <p:nvCxnSpPr>
          <p:cNvPr id="16" name="Straight Arrow Connector 15"/>
          <p:cNvCxnSpPr/>
          <p:nvPr/>
        </p:nvCxnSpPr>
        <p:spPr>
          <a:xfrm>
            <a:off x="3181266" y="2410798"/>
            <a:ext cx="1764791" cy="57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9" idx="1"/>
          </p:cNvCxnSpPr>
          <p:nvPr/>
        </p:nvCxnSpPr>
        <p:spPr>
          <a:xfrm flipV="1">
            <a:off x="3137827" y="3422216"/>
            <a:ext cx="1808230" cy="37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16746" y="2264631"/>
            <a:ext cx="850391" cy="338554"/>
          </a:xfrm>
          <a:prstGeom prst="rect">
            <a:avLst/>
          </a:prstGeom>
          <a:noFill/>
        </p:spPr>
        <p:txBody>
          <a:bodyPr wrap="square" rtlCol="0">
            <a:spAutoFit/>
          </a:bodyPr>
          <a:lstStyle/>
          <a:p>
            <a:r>
              <a:rPr lang="en-US" sz="1600" dirty="0" smtClean="0">
                <a:latin typeface="Helvetica" panose="020B0604020202020204" pitchFamily="34" charset="0"/>
                <a:cs typeface="Helvetica" panose="020B0604020202020204" pitchFamily="34" charset="0"/>
              </a:rPr>
              <a:t>HTML</a:t>
            </a:r>
            <a:endParaRPr lang="en-US" sz="1600" dirty="0">
              <a:latin typeface="Helvetica" panose="020B0604020202020204" pitchFamily="34" charset="0"/>
              <a:cs typeface="Helvetica" panose="020B0604020202020204" pitchFamily="34" charset="0"/>
            </a:endParaRPr>
          </a:p>
        </p:txBody>
      </p:sp>
      <p:sp>
        <p:nvSpPr>
          <p:cNvPr id="19" name="TextBox 18"/>
          <p:cNvSpPr txBox="1"/>
          <p:nvPr/>
        </p:nvSpPr>
        <p:spPr>
          <a:xfrm>
            <a:off x="3316135" y="3740565"/>
            <a:ext cx="1451614" cy="338554"/>
          </a:xfrm>
          <a:prstGeom prst="rect">
            <a:avLst/>
          </a:prstGeom>
          <a:noFill/>
        </p:spPr>
        <p:txBody>
          <a:bodyPr wrap="square" rtlCol="0">
            <a:spAutoFit/>
          </a:bodyPr>
          <a:lstStyle/>
          <a:p>
            <a:r>
              <a:rPr lang="en-US" sz="1600" dirty="0" smtClean="0">
                <a:latin typeface="Helvetica" panose="020B0604020202020204" pitchFamily="34" charset="0"/>
                <a:cs typeface="Helvetica" panose="020B0604020202020204" pitchFamily="34" charset="0"/>
              </a:rPr>
              <a:t>REST/JSON</a:t>
            </a:r>
            <a:endParaRPr lang="en-US" sz="1600" dirty="0">
              <a:latin typeface="Helvetica" panose="020B0604020202020204" pitchFamily="34" charset="0"/>
              <a:cs typeface="Helvetica" panose="020B0604020202020204" pitchFamily="34" charset="0"/>
            </a:endParaRPr>
          </a:p>
        </p:txBody>
      </p:sp>
      <p:sp>
        <p:nvSpPr>
          <p:cNvPr id="20" name="Flowchart: Magnetic Disk 19"/>
          <p:cNvSpPr/>
          <p:nvPr/>
        </p:nvSpPr>
        <p:spPr>
          <a:xfrm>
            <a:off x="8347625" y="2747630"/>
            <a:ext cx="1307592" cy="8775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panose="020B0604020202020204" pitchFamily="34" charset="0"/>
                <a:cs typeface="Helvetica" panose="020B0604020202020204" pitchFamily="34" charset="0"/>
              </a:rPr>
              <a:t>Database</a:t>
            </a:r>
            <a:endParaRPr lang="en-US" dirty="0">
              <a:latin typeface="Helvetica" panose="020B0604020202020204" pitchFamily="34" charset="0"/>
              <a:cs typeface="Helvetica" panose="020B0604020202020204" pitchFamily="34" charset="0"/>
            </a:endParaRPr>
          </a:p>
        </p:txBody>
      </p:sp>
      <p:cxnSp>
        <p:nvCxnSpPr>
          <p:cNvPr id="21" name="Straight Connector 20"/>
          <p:cNvCxnSpPr>
            <a:endCxn id="20" idx="2"/>
          </p:cNvCxnSpPr>
          <p:nvPr/>
        </p:nvCxnSpPr>
        <p:spPr>
          <a:xfrm flipV="1">
            <a:off x="7524665" y="3186404"/>
            <a:ext cx="822960" cy="31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07453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26876" y="1402667"/>
            <a:ext cx="9252619" cy="4052149"/>
          </a:xfrm>
        </p:spPr>
        <p:txBody>
          <a:bodyPr>
            <a:normAutofit/>
          </a:bodyPr>
          <a:lstStyle/>
          <a:p>
            <a:r>
              <a:rPr lang="en-US" sz="2100" dirty="0" smtClean="0"/>
              <a:t>Simple to Develop, Test, Deploy &amp; Scale</a:t>
            </a:r>
          </a:p>
          <a:p>
            <a:pPr marL="457200" indent="-457200">
              <a:buFontTx/>
              <a:buChar char="-"/>
            </a:pPr>
            <a:endParaRPr lang="en-US" sz="2100" dirty="0"/>
          </a:p>
          <a:p>
            <a:pPr marL="457200" indent="-457200">
              <a:buFontTx/>
              <a:buChar char="-"/>
            </a:pPr>
            <a:endParaRPr lang="en-US" sz="2100" dirty="0" smtClean="0"/>
          </a:p>
          <a:p>
            <a:pPr marL="457200" indent="-457200">
              <a:buFontTx/>
              <a:buChar char="-"/>
            </a:pPr>
            <a:r>
              <a:rPr lang="en-US" sz="2100" dirty="0" smtClean="0"/>
              <a:t>Simple </a:t>
            </a:r>
            <a:r>
              <a:rPr lang="en-US" sz="2100" dirty="0"/>
              <a:t>to develop because of all the tools and IDEs support to that kind of application by default</a:t>
            </a:r>
            <a:r>
              <a:rPr lang="en-US" sz="2100" dirty="0" smtClean="0"/>
              <a:t>.</a:t>
            </a:r>
          </a:p>
          <a:p>
            <a:pPr marL="457200" indent="-457200">
              <a:buFontTx/>
              <a:buChar char="-"/>
            </a:pPr>
            <a:endParaRPr lang="en-US" sz="2100" dirty="0"/>
          </a:p>
          <a:p>
            <a:pPr marL="457200" indent="-457200">
              <a:buFontTx/>
              <a:buChar char="-"/>
            </a:pPr>
            <a:r>
              <a:rPr lang="en-US" sz="2100" dirty="0" smtClean="0"/>
              <a:t>Easy </a:t>
            </a:r>
            <a:r>
              <a:rPr lang="en-US" sz="2100" dirty="0"/>
              <a:t>to deploy because all components are packed into one bundle</a:t>
            </a:r>
            <a:r>
              <a:rPr lang="en-US" sz="2100" dirty="0" smtClean="0"/>
              <a:t>.</a:t>
            </a:r>
          </a:p>
          <a:p>
            <a:pPr marL="457200" indent="-457200">
              <a:buFontTx/>
              <a:buChar char="-"/>
            </a:pPr>
            <a:endParaRPr lang="en-US" sz="2100" dirty="0"/>
          </a:p>
          <a:p>
            <a:pPr marL="457200" indent="-457200">
              <a:buFontTx/>
              <a:buChar char="-"/>
            </a:pPr>
            <a:r>
              <a:rPr lang="en-US" sz="2100" dirty="0" smtClean="0"/>
              <a:t>Easy </a:t>
            </a:r>
            <a:r>
              <a:rPr lang="en-US" sz="2100" dirty="0"/>
              <a:t>to scale the whole application.</a:t>
            </a:r>
          </a:p>
          <a:p>
            <a:endParaRPr lang="en-US" sz="2100" b="1" dirty="0" smtClean="0"/>
          </a:p>
          <a:p>
            <a:endParaRPr lang="en-US" sz="5500" b="1" dirty="0"/>
          </a:p>
          <a:p>
            <a:pPr marL="457200" indent="-457200">
              <a:buFontTx/>
              <a:buChar char="-"/>
            </a:pPr>
            <a:endParaRPr lang="en-US" sz="5500" dirty="0"/>
          </a:p>
          <a:p>
            <a:pPr marL="457200" indent="-457200">
              <a:buFontTx/>
              <a:buChar char="-"/>
            </a:pPr>
            <a:endParaRPr lang="en-US" sz="2900" dirty="0"/>
          </a:p>
          <a:p>
            <a:endParaRPr lang="en-US" dirty="0"/>
          </a:p>
        </p:txBody>
      </p:sp>
      <p:sp>
        <p:nvSpPr>
          <p:cNvPr id="3" name="Text Placeholder 2"/>
          <p:cNvSpPr>
            <a:spLocks noGrp="1"/>
          </p:cNvSpPr>
          <p:nvPr>
            <p:ph type="body" sz="quarter" idx="14"/>
          </p:nvPr>
        </p:nvSpPr>
        <p:spPr>
          <a:xfrm>
            <a:off x="626877" y="437625"/>
            <a:ext cx="10124877" cy="932210"/>
          </a:xfrm>
        </p:spPr>
        <p:txBody>
          <a:bodyPr>
            <a:normAutofit lnSpcReduction="10000"/>
          </a:bodyPr>
          <a:lstStyle/>
          <a:p>
            <a:r>
              <a:rPr lang="en-US" dirty="0" smtClean="0"/>
              <a:t>Benefits of Monolith</a:t>
            </a:r>
            <a:endParaRPr lang="en-US" dirty="0"/>
          </a:p>
        </p:txBody>
      </p:sp>
    </p:spTree>
    <p:extLst>
      <p:ext uri="{BB962C8B-B14F-4D97-AF65-F5344CB8AC3E}">
        <p14:creationId xmlns:p14="http://schemas.microsoft.com/office/powerpoint/2010/main" val="349130302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endParaRPr lang="en-US"/>
          </a:p>
        </p:txBody>
      </p:sp>
      <p:sp>
        <p:nvSpPr>
          <p:cNvPr id="3" name="Text Placeholder 2"/>
          <p:cNvSpPr>
            <a:spLocks noGrp="1"/>
          </p:cNvSpPr>
          <p:nvPr>
            <p:ph type="body" sz="quarter" idx="14"/>
          </p:nvPr>
        </p:nvSpPr>
        <p:spPr/>
        <p:txBody>
          <a:bodyPr>
            <a:normAutofit lnSpcReduction="10000"/>
          </a:bodyPr>
          <a:lstStyle/>
          <a:p>
            <a:endParaRPr lang="en-US"/>
          </a:p>
        </p:txBody>
      </p:sp>
      <p:pic>
        <p:nvPicPr>
          <p:cNvPr id="4" name="Picture 3"/>
          <p:cNvPicPr>
            <a:picLocks noChangeAspect="1"/>
          </p:cNvPicPr>
          <p:nvPr/>
        </p:nvPicPr>
        <p:blipFill>
          <a:blip r:embed="rId2"/>
          <a:stretch>
            <a:fillRect/>
          </a:stretch>
        </p:blipFill>
        <p:spPr>
          <a:xfrm>
            <a:off x="461461" y="212651"/>
            <a:ext cx="9965069" cy="5582093"/>
          </a:xfrm>
          <a:prstGeom prst="rect">
            <a:avLst/>
          </a:prstGeom>
        </p:spPr>
      </p:pic>
    </p:spTree>
    <p:extLst>
      <p:ext uri="{BB962C8B-B14F-4D97-AF65-F5344CB8AC3E}">
        <p14:creationId xmlns:p14="http://schemas.microsoft.com/office/powerpoint/2010/main" val="331723903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26876" y="1551753"/>
            <a:ext cx="8964385" cy="3189211"/>
          </a:xfrm>
        </p:spPr>
        <p:txBody>
          <a:bodyPr>
            <a:normAutofit fontScale="55000" lnSpcReduction="20000"/>
          </a:bodyPr>
          <a:lstStyle/>
          <a:p>
            <a:endParaRPr lang="en-US" sz="3300" b="1" dirty="0" smtClean="0"/>
          </a:p>
          <a:p>
            <a:pPr marL="457200" indent="-457200">
              <a:buFontTx/>
              <a:buChar char="-"/>
            </a:pPr>
            <a:endParaRPr lang="en-US" sz="3300" dirty="0" smtClean="0"/>
          </a:p>
          <a:p>
            <a:pPr marL="457200" indent="-457200">
              <a:buFontTx/>
              <a:buChar char="-"/>
            </a:pPr>
            <a:r>
              <a:rPr lang="en-US" sz="3300" dirty="0" smtClean="0"/>
              <a:t>Very difficult to maintain</a:t>
            </a:r>
          </a:p>
          <a:p>
            <a:pPr marL="457200" indent="-457200">
              <a:buFontTx/>
              <a:buChar char="-"/>
            </a:pPr>
            <a:endParaRPr lang="en-US" sz="3300" dirty="0" smtClean="0"/>
          </a:p>
          <a:p>
            <a:pPr marL="457200" indent="-457200">
              <a:buFontTx/>
              <a:buChar char="-"/>
            </a:pPr>
            <a:r>
              <a:rPr lang="en-US" sz="3300" dirty="0"/>
              <a:t>One component failure will cause the whole system to fail.</a:t>
            </a:r>
          </a:p>
          <a:p>
            <a:pPr marL="457200" indent="-457200">
              <a:buFontTx/>
              <a:buChar char="-"/>
            </a:pPr>
            <a:endParaRPr lang="en-US" sz="3300" dirty="0" smtClean="0"/>
          </a:p>
          <a:p>
            <a:pPr marL="457200" indent="-457200">
              <a:buFontTx/>
              <a:buChar char="-"/>
            </a:pPr>
            <a:r>
              <a:rPr lang="en-US" sz="3300" dirty="0" smtClean="0"/>
              <a:t>Very </a:t>
            </a:r>
            <a:r>
              <a:rPr lang="en-US" sz="3300" dirty="0"/>
              <a:t>difficult to understand and create the patches for monolithic applications</a:t>
            </a:r>
            <a:r>
              <a:rPr lang="en-US" sz="3300" dirty="0" smtClean="0"/>
              <a:t>.</a:t>
            </a:r>
          </a:p>
          <a:p>
            <a:pPr marL="457200" indent="-457200">
              <a:buFontTx/>
              <a:buChar char="-"/>
            </a:pPr>
            <a:endParaRPr lang="en-US" sz="3300" dirty="0"/>
          </a:p>
          <a:p>
            <a:pPr marL="457200" indent="-457200">
              <a:buFontTx/>
              <a:buChar char="-"/>
            </a:pPr>
            <a:r>
              <a:rPr lang="en-US" sz="3300" dirty="0" smtClean="0"/>
              <a:t>Adapting </a:t>
            </a:r>
            <a:r>
              <a:rPr lang="en-US" sz="3300" dirty="0"/>
              <a:t>to new technology is very challengeable</a:t>
            </a:r>
            <a:r>
              <a:rPr lang="en-US" sz="3300" dirty="0" smtClean="0"/>
              <a:t>.</a:t>
            </a:r>
          </a:p>
          <a:p>
            <a:pPr marL="457200" indent="-457200">
              <a:buFontTx/>
              <a:buChar char="-"/>
            </a:pPr>
            <a:endParaRPr lang="en-US" sz="3300" dirty="0"/>
          </a:p>
          <a:p>
            <a:pPr marL="457200" indent="-457200">
              <a:buFontTx/>
              <a:buChar char="-"/>
            </a:pPr>
            <a:r>
              <a:rPr lang="en-US" sz="3300" dirty="0" smtClean="0"/>
              <a:t>Take a </a:t>
            </a:r>
            <a:r>
              <a:rPr lang="en-US" sz="3300" dirty="0"/>
              <a:t>long time to startup because all the components need to get started</a:t>
            </a:r>
            <a:r>
              <a:rPr lang="en-US" sz="3300" dirty="0" smtClean="0"/>
              <a:t>.</a:t>
            </a:r>
          </a:p>
          <a:p>
            <a:pPr marL="457200" indent="-457200">
              <a:buFontTx/>
              <a:buChar char="-"/>
            </a:pPr>
            <a:endParaRPr lang="en-US" sz="5500" dirty="0"/>
          </a:p>
          <a:p>
            <a:pPr marL="457200" indent="-457200">
              <a:buFontTx/>
              <a:buChar char="-"/>
            </a:pPr>
            <a:endParaRPr lang="en-US" sz="4500" dirty="0"/>
          </a:p>
          <a:p>
            <a:pPr marL="457200" indent="-457200">
              <a:buFontTx/>
              <a:buChar char="-"/>
            </a:pPr>
            <a:endParaRPr lang="en-US" sz="2900" dirty="0"/>
          </a:p>
          <a:p>
            <a:endParaRPr lang="en-US" dirty="0"/>
          </a:p>
        </p:txBody>
      </p:sp>
      <p:sp>
        <p:nvSpPr>
          <p:cNvPr id="3" name="Text Placeholder 2"/>
          <p:cNvSpPr>
            <a:spLocks noGrp="1"/>
          </p:cNvSpPr>
          <p:nvPr>
            <p:ph type="body" sz="quarter" idx="14"/>
          </p:nvPr>
        </p:nvSpPr>
        <p:spPr>
          <a:xfrm>
            <a:off x="626877" y="437625"/>
            <a:ext cx="10124877" cy="932210"/>
          </a:xfrm>
        </p:spPr>
        <p:txBody>
          <a:bodyPr>
            <a:normAutofit lnSpcReduction="10000"/>
          </a:bodyPr>
          <a:lstStyle/>
          <a:p>
            <a:r>
              <a:rPr lang="en-US" dirty="0" smtClean="0"/>
              <a:t>Disadvantages of Monolith</a:t>
            </a:r>
            <a:endParaRPr lang="en-US" dirty="0"/>
          </a:p>
        </p:txBody>
      </p:sp>
    </p:spTree>
    <p:extLst>
      <p:ext uri="{BB962C8B-B14F-4D97-AF65-F5344CB8AC3E}">
        <p14:creationId xmlns:p14="http://schemas.microsoft.com/office/powerpoint/2010/main" val="352451204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487117" y="1828984"/>
            <a:ext cx="8511558" cy="3223365"/>
          </a:xfrm>
          <a:prstGeom prst="rect">
            <a:avLst/>
          </a:prstGeom>
          <a:noFill/>
        </p:spPr>
        <p:txBody>
          <a:bodyPr>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endParaRPr lang="en-US" kern="0" dirty="0" smtClean="0">
              <a:latin typeface="Helvetica" panose="020B0604020202020204" pitchFamily="34" charset="0"/>
              <a:cs typeface="Helvetica" panose="020B0604020202020204" pitchFamily="34" charset="0"/>
            </a:endParaRPr>
          </a:p>
          <a:p>
            <a:endParaRPr lang="en-US" kern="0" dirty="0" smtClean="0">
              <a:latin typeface="Helvetica" panose="020B0604020202020204" pitchFamily="34" charset="0"/>
              <a:cs typeface="Helvetica" panose="020B0604020202020204" pitchFamily="34" charset="0"/>
            </a:endParaRPr>
          </a:p>
          <a:p>
            <a:pPr marL="0" indent="0">
              <a:buFont typeface="Arial" pitchFamily="34" charset="0"/>
              <a:buNone/>
            </a:pPr>
            <a:r>
              <a:rPr lang="en-US" sz="1800" b="0" kern="0" dirty="0" smtClean="0">
                <a:solidFill>
                  <a:schemeClr val="tx1"/>
                </a:solidFill>
                <a:latin typeface="Helvetica" panose="020B0604020202020204" pitchFamily="34" charset="0"/>
                <a:cs typeface="Helvetica" panose="020B0604020202020204" pitchFamily="34" charset="0"/>
              </a:rPr>
              <a:t>Today</a:t>
            </a:r>
          </a:p>
          <a:p>
            <a:pPr>
              <a:buFontTx/>
              <a:buChar char="-"/>
            </a:pPr>
            <a:r>
              <a:rPr lang="en-US" sz="1800" b="0" kern="0" dirty="0" smtClean="0">
                <a:solidFill>
                  <a:schemeClr val="tx1"/>
                </a:solidFill>
                <a:latin typeface="Helvetica" panose="020B0604020202020204" pitchFamily="34" charset="0"/>
                <a:cs typeface="Helvetica" panose="020B0604020202020204" pitchFamily="34" charset="0"/>
              </a:rPr>
              <a:t>Apps are constantly developed</a:t>
            </a:r>
          </a:p>
          <a:p>
            <a:pPr>
              <a:buFontTx/>
              <a:buChar char="-"/>
            </a:pPr>
            <a:r>
              <a:rPr lang="en-US" sz="1800" b="0" dirty="0">
                <a:solidFill>
                  <a:schemeClr val="tx1"/>
                </a:solidFill>
                <a:latin typeface="Helvetica" panose="020B0604020202020204" pitchFamily="34" charset="0"/>
                <a:cs typeface="Helvetica" panose="020B0604020202020204" pitchFamily="34" charset="0"/>
              </a:rPr>
              <a:t>Built from loosely coupled </a:t>
            </a:r>
            <a:r>
              <a:rPr lang="en-US" sz="1800" b="0" dirty="0" smtClean="0">
                <a:solidFill>
                  <a:schemeClr val="tx1"/>
                </a:solidFill>
                <a:latin typeface="Helvetica" panose="020B0604020202020204" pitchFamily="34" charset="0"/>
                <a:cs typeface="Helvetica" panose="020B0604020202020204" pitchFamily="34" charset="0"/>
              </a:rPr>
              <a:t>components</a:t>
            </a:r>
          </a:p>
          <a:p>
            <a:pPr>
              <a:buFontTx/>
              <a:buChar char="-"/>
            </a:pPr>
            <a:r>
              <a:rPr lang="en-US" sz="1800" b="0" dirty="0" smtClean="0">
                <a:solidFill>
                  <a:schemeClr val="tx1"/>
                </a:solidFill>
                <a:latin typeface="Helvetica" panose="020B0604020202020204" pitchFamily="34" charset="0"/>
                <a:cs typeface="Helvetica" panose="020B0604020202020204" pitchFamily="34" charset="0"/>
              </a:rPr>
              <a:t>New</a:t>
            </a:r>
            <a:r>
              <a:rPr lang="en-US" sz="1800" b="0" kern="0" dirty="0" smtClean="0">
                <a:solidFill>
                  <a:schemeClr val="tx1"/>
                </a:solidFill>
                <a:latin typeface="Helvetica" panose="020B0604020202020204" pitchFamily="34" charset="0"/>
                <a:cs typeface="Helvetica" panose="020B0604020202020204" pitchFamily="34" charset="0"/>
              </a:rPr>
              <a:t>er version are deployed often</a:t>
            </a:r>
          </a:p>
          <a:p>
            <a:pPr marL="0" indent="0">
              <a:buFont typeface="Arial" pitchFamily="34" charset="0"/>
              <a:buNone/>
            </a:pPr>
            <a:r>
              <a:rPr lang="en-US" sz="1800" b="0" kern="0" dirty="0" smtClean="0">
                <a:solidFill>
                  <a:schemeClr val="tx1"/>
                </a:solidFill>
                <a:latin typeface="Helvetica" panose="020B0604020202020204" pitchFamily="34" charset="0"/>
                <a:cs typeface="Helvetica" panose="020B0604020202020204" pitchFamily="34" charset="0"/>
              </a:rPr>
              <a:t>-  Deployed to a multitude of servers</a:t>
            </a:r>
          </a:p>
          <a:p>
            <a:pPr marL="0" indent="0">
              <a:buFont typeface="Arial" pitchFamily="34" charset="0"/>
              <a:buNone/>
            </a:pPr>
            <a:r>
              <a:rPr lang="en-US" sz="1600" kern="0" dirty="0" smtClean="0">
                <a:solidFill>
                  <a:schemeClr val="tx1"/>
                </a:solidFill>
                <a:latin typeface="Helvetica" panose="020B0604020202020204" pitchFamily="34" charset="0"/>
                <a:cs typeface="Helvetica" panose="020B0604020202020204" pitchFamily="34" charset="0"/>
              </a:rPr>
              <a:t>			</a:t>
            </a:r>
          </a:p>
          <a:p>
            <a:pPr marL="0" indent="0">
              <a:buFont typeface="Arial" pitchFamily="34" charset="0"/>
              <a:buNone/>
            </a:pPr>
            <a:endParaRPr lang="en-US" sz="1600" kern="0" dirty="0" smtClean="0">
              <a:solidFill>
                <a:schemeClr val="tx1"/>
              </a:solidFill>
              <a:latin typeface="Helvetica" panose="020B0604020202020204" pitchFamily="34" charset="0"/>
              <a:cs typeface="Helvetica" panose="020B0604020202020204" pitchFamily="34" charset="0"/>
            </a:endParaRPr>
          </a:p>
          <a:p>
            <a:pPr marL="0" indent="0">
              <a:buFont typeface="Arial" pitchFamily="34" charset="0"/>
              <a:buNone/>
            </a:pPr>
            <a:endParaRPr lang="en-US" sz="1600" kern="0" dirty="0">
              <a:solidFill>
                <a:schemeClr val="tx1"/>
              </a:solidFill>
              <a:latin typeface="Helvetica" panose="020B0604020202020204" pitchFamily="34" charset="0"/>
              <a:cs typeface="Helvetica" panose="020B0604020202020204" pitchFamily="34" charset="0"/>
            </a:endParaRPr>
          </a:p>
        </p:txBody>
      </p:sp>
      <p:pic>
        <p:nvPicPr>
          <p:cNvPr id="9" name="Picture 8"/>
          <p:cNvPicPr>
            <a:picLocks noChangeAspect="1"/>
          </p:cNvPicPr>
          <p:nvPr/>
        </p:nvPicPr>
        <p:blipFill>
          <a:blip r:embed="rId2"/>
          <a:stretch>
            <a:fillRect/>
          </a:stretch>
        </p:blipFill>
        <p:spPr>
          <a:xfrm>
            <a:off x="1943361" y="599819"/>
            <a:ext cx="7139927" cy="968574"/>
          </a:xfrm>
          <a:prstGeom prst="rect">
            <a:avLst/>
          </a:prstGeom>
        </p:spPr>
      </p:pic>
      <p:sp>
        <p:nvSpPr>
          <p:cNvPr id="10" name="Rounded Rectangle 9"/>
          <p:cNvSpPr/>
          <p:nvPr/>
        </p:nvSpPr>
        <p:spPr>
          <a:xfrm>
            <a:off x="6056899" y="2628679"/>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sp>
        <p:nvSpPr>
          <p:cNvPr id="11" name="Cloud 10"/>
          <p:cNvSpPr/>
          <p:nvPr/>
        </p:nvSpPr>
        <p:spPr>
          <a:xfrm>
            <a:off x="6689814" y="1769680"/>
            <a:ext cx="1804721" cy="701701"/>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latin typeface="Helvetica" panose="020B0604020202020204" pitchFamily="34" charset="0"/>
                <a:cs typeface="Helvetica" panose="020B0604020202020204" pitchFamily="34" charset="0"/>
              </a:rPr>
              <a:t>Customer/</a:t>
            </a:r>
          </a:p>
          <a:p>
            <a:pPr algn="ctr"/>
            <a:r>
              <a:rPr lang="en-US" sz="1200" dirty="0" smtClean="0">
                <a:solidFill>
                  <a:schemeClr val="bg1"/>
                </a:solidFill>
                <a:latin typeface="Helvetica" panose="020B0604020202020204" pitchFamily="34" charset="0"/>
                <a:cs typeface="Helvetica" panose="020B0604020202020204" pitchFamily="34" charset="0"/>
              </a:rPr>
              <a:t>Clients/ Users</a:t>
            </a:r>
            <a:endParaRPr lang="en-US" sz="1200" dirty="0">
              <a:solidFill>
                <a:schemeClr val="bg1"/>
              </a:solidFill>
              <a:latin typeface="Helvetica" panose="020B0604020202020204" pitchFamily="34" charset="0"/>
              <a:cs typeface="Helvetica" panose="020B0604020202020204" pitchFamily="34" charset="0"/>
            </a:endParaRPr>
          </a:p>
        </p:txBody>
      </p:sp>
      <p:sp>
        <p:nvSpPr>
          <p:cNvPr id="12" name="Can 11"/>
          <p:cNvSpPr/>
          <p:nvPr/>
        </p:nvSpPr>
        <p:spPr>
          <a:xfrm>
            <a:off x="4672135" y="2201479"/>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Helvetica" panose="020B0604020202020204" pitchFamily="34" charset="0"/>
                <a:cs typeface="Helvetica" panose="020B0604020202020204" pitchFamily="34" charset="0"/>
              </a:rPr>
              <a:t>Data Storage</a:t>
            </a:r>
            <a:endParaRPr lang="en-US" sz="1100" dirty="0">
              <a:latin typeface="Helvetica" panose="020B0604020202020204" pitchFamily="34" charset="0"/>
              <a:cs typeface="Helvetica" panose="020B0604020202020204" pitchFamily="34" charset="0"/>
            </a:endParaRPr>
          </a:p>
        </p:txBody>
      </p:sp>
      <p:cxnSp>
        <p:nvCxnSpPr>
          <p:cNvPr id="13" name="Elbow Connector 12"/>
          <p:cNvCxnSpPr>
            <a:endCxn id="10" idx="1"/>
          </p:cNvCxnSpPr>
          <p:nvPr/>
        </p:nvCxnSpPr>
        <p:spPr>
          <a:xfrm>
            <a:off x="5428894" y="2553014"/>
            <a:ext cx="628005" cy="3468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6206667" y="2743782"/>
            <a:ext cx="312166" cy="312166"/>
          </a:xfrm>
          <a:prstGeom prst="rect">
            <a:avLst/>
          </a:prstGeom>
        </p:spPr>
      </p:pic>
      <p:cxnSp>
        <p:nvCxnSpPr>
          <p:cNvPr id="15" name="Elbow Connector 14"/>
          <p:cNvCxnSpPr/>
          <p:nvPr/>
        </p:nvCxnSpPr>
        <p:spPr>
          <a:xfrm>
            <a:off x="6668601" y="2899865"/>
            <a:ext cx="644317" cy="322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301987" y="2899865"/>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pic>
        <p:nvPicPr>
          <p:cNvPr id="17" name="Picture 16"/>
          <p:cNvPicPr>
            <a:picLocks noChangeAspect="1"/>
          </p:cNvPicPr>
          <p:nvPr/>
        </p:nvPicPr>
        <p:blipFill>
          <a:blip r:embed="rId4"/>
          <a:stretch>
            <a:fillRect/>
          </a:stretch>
        </p:blipFill>
        <p:spPr>
          <a:xfrm>
            <a:off x="7462686" y="2975296"/>
            <a:ext cx="328022" cy="391510"/>
          </a:xfrm>
          <a:prstGeom prst="rect">
            <a:avLst/>
          </a:prstGeom>
        </p:spPr>
      </p:pic>
      <p:sp>
        <p:nvSpPr>
          <p:cNvPr id="18" name="Can 17"/>
          <p:cNvSpPr/>
          <p:nvPr/>
        </p:nvSpPr>
        <p:spPr>
          <a:xfrm>
            <a:off x="5742896" y="4708356"/>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Helvetica" panose="020B0604020202020204" pitchFamily="34" charset="0"/>
                <a:cs typeface="Helvetica" panose="020B0604020202020204" pitchFamily="34" charset="0"/>
              </a:rPr>
              <a:t>Data Storage</a:t>
            </a:r>
            <a:endParaRPr lang="en-US" sz="1100" dirty="0">
              <a:latin typeface="Helvetica" panose="020B0604020202020204" pitchFamily="34" charset="0"/>
              <a:cs typeface="Helvetica" panose="020B0604020202020204" pitchFamily="34" charset="0"/>
            </a:endParaRPr>
          </a:p>
        </p:txBody>
      </p:sp>
      <p:sp>
        <p:nvSpPr>
          <p:cNvPr id="19" name="Can 18"/>
          <p:cNvSpPr/>
          <p:nvPr/>
        </p:nvSpPr>
        <p:spPr>
          <a:xfrm>
            <a:off x="7222590" y="4209314"/>
            <a:ext cx="794085" cy="555986"/>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Helvetica" panose="020B0604020202020204" pitchFamily="34" charset="0"/>
                <a:cs typeface="Helvetica" panose="020B0604020202020204" pitchFamily="34" charset="0"/>
              </a:rPr>
              <a:t>Data Storage</a:t>
            </a:r>
            <a:endParaRPr lang="en-US" sz="1100" dirty="0">
              <a:latin typeface="Helvetica" panose="020B0604020202020204" pitchFamily="34" charset="0"/>
              <a:cs typeface="Helvetica" panose="020B0604020202020204" pitchFamily="34" charset="0"/>
            </a:endParaRPr>
          </a:p>
        </p:txBody>
      </p:sp>
      <p:cxnSp>
        <p:nvCxnSpPr>
          <p:cNvPr id="20" name="Straight Arrow Connector 19"/>
          <p:cNvCxnSpPr/>
          <p:nvPr/>
        </p:nvCxnSpPr>
        <p:spPr>
          <a:xfrm>
            <a:off x="7626697" y="3442237"/>
            <a:ext cx="21429" cy="767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580808" y="2478611"/>
            <a:ext cx="38824" cy="383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H="1" flipV="1">
            <a:off x="7643620" y="3523572"/>
            <a:ext cx="1372349" cy="555124"/>
          </a:xfrm>
          <a:prstGeom prst="bentConnector3">
            <a:avLst>
              <a:gd name="adj1" fmla="val -523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stretch>
            <a:fillRect/>
          </a:stretch>
        </p:blipFill>
        <p:spPr>
          <a:xfrm>
            <a:off x="8494535" y="2628679"/>
            <a:ext cx="342764" cy="377040"/>
          </a:xfrm>
          <a:prstGeom prst="rect">
            <a:avLst/>
          </a:prstGeom>
        </p:spPr>
      </p:pic>
      <p:sp>
        <p:nvSpPr>
          <p:cNvPr id="24" name="Rounded Rectangle 23"/>
          <p:cNvSpPr/>
          <p:nvPr/>
        </p:nvSpPr>
        <p:spPr>
          <a:xfrm>
            <a:off x="8321666" y="2546430"/>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cxnSp>
        <p:nvCxnSpPr>
          <p:cNvPr id="25" name="Straight Arrow Connector 24"/>
          <p:cNvCxnSpPr/>
          <p:nvPr/>
        </p:nvCxnSpPr>
        <p:spPr>
          <a:xfrm>
            <a:off x="6206667" y="4120870"/>
            <a:ext cx="23130" cy="573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5939613" y="3610849"/>
            <a:ext cx="654409" cy="542372"/>
          </a:xfrm>
          <a:prstGeom prst="roundRect">
            <a:avLst/>
          </a:prstGeom>
          <a:solidFill>
            <a:schemeClr val="accent3">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Helvetica" panose="020B0604020202020204" pitchFamily="34" charset="0"/>
              <a:cs typeface="Helvetica" panose="020B0604020202020204" pitchFamily="34" charset="0"/>
            </a:endParaRPr>
          </a:p>
        </p:txBody>
      </p:sp>
      <p:pic>
        <p:nvPicPr>
          <p:cNvPr id="27" name="Picture 26"/>
          <p:cNvPicPr>
            <a:picLocks noChangeAspect="1"/>
          </p:cNvPicPr>
          <p:nvPr/>
        </p:nvPicPr>
        <p:blipFill>
          <a:blip r:embed="rId6"/>
          <a:stretch>
            <a:fillRect/>
          </a:stretch>
        </p:blipFill>
        <p:spPr>
          <a:xfrm>
            <a:off x="6037000" y="3636985"/>
            <a:ext cx="459633" cy="429979"/>
          </a:xfrm>
          <a:prstGeom prst="rect">
            <a:avLst/>
          </a:prstGeom>
        </p:spPr>
      </p:pic>
      <p:cxnSp>
        <p:nvCxnSpPr>
          <p:cNvPr id="28" name="Elbow Connector 27"/>
          <p:cNvCxnSpPr/>
          <p:nvPr/>
        </p:nvCxnSpPr>
        <p:spPr>
          <a:xfrm flipV="1">
            <a:off x="6642443" y="3350172"/>
            <a:ext cx="580147" cy="4756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06546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Microservice Architecture</a:t>
            </a:r>
            <a:endParaRPr lang="en-US" dirty="0"/>
          </a:p>
        </p:txBody>
      </p:sp>
      <p:sp>
        <p:nvSpPr>
          <p:cNvPr id="4" name="Rectangle 3"/>
          <p:cNvSpPr/>
          <p:nvPr/>
        </p:nvSpPr>
        <p:spPr>
          <a:xfrm>
            <a:off x="5937650"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Catalog</a:t>
            </a:r>
          </a:p>
          <a:p>
            <a:pPr algn="ctr"/>
            <a:r>
              <a:rPr lang="en-US" dirty="0" smtClean="0">
                <a:solidFill>
                  <a:schemeClr val="tx1"/>
                </a:solidFill>
                <a:latin typeface="Helvetica" panose="020B0604020202020204" pitchFamily="34" charset="0"/>
                <a:cs typeface="Helvetica" panose="020B0604020202020204" pitchFamily="34" charset="0"/>
              </a:rPr>
              <a:t>Service</a:t>
            </a:r>
            <a:endParaRPr lang="en-US" dirty="0">
              <a:solidFill>
                <a:schemeClr val="tx1"/>
              </a:solidFill>
              <a:latin typeface="Helvetica" panose="020B0604020202020204" pitchFamily="34" charset="0"/>
              <a:cs typeface="Helvetica" panose="020B0604020202020204" pitchFamily="34" charset="0"/>
            </a:endParaRPr>
          </a:p>
        </p:txBody>
      </p:sp>
      <p:sp>
        <p:nvSpPr>
          <p:cNvPr id="5" name="Rectangle 4"/>
          <p:cNvSpPr/>
          <p:nvPr/>
        </p:nvSpPr>
        <p:spPr>
          <a:xfrm>
            <a:off x="5937650"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Reviews</a:t>
            </a:r>
          </a:p>
          <a:p>
            <a:pPr algn="ctr"/>
            <a:r>
              <a:rPr lang="en-US" dirty="0" smtClean="0">
                <a:solidFill>
                  <a:schemeClr val="tx1"/>
                </a:solidFill>
                <a:latin typeface="Helvetica" panose="020B0604020202020204" pitchFamily="34" charset="0"/>
                <a:cs typeface="Helvetica" panose="020B0604020202020204" pitchFamily="34" charset="0"/>
              </a:rPr>
              <a:t>Service</a:t>
            </a:r>
            <a:endParaRPr lang="en-US" dirty="0">
              <a:solidFill>
                <a:schemeClr val="tx1"/>
              </a:solidFill>
              <a:latin typeface="Helvetica" panose="020B0604020202020204" pitchFamily="34" charset="0"/>
              <a:cs typeface="Helvetica" panose="020B0604020202020204" pitchFamily="34" charset="0"/>
            </a:endParaRPr>
          </a:p>
        </p:txBody>
      </p:sp>
      <p:sp>
        <p:nvSpPr>
          <p:cNvPr id="6" name="Rectangle 5"/>
          <p:cNvSpPr/>
          <p:nvPr/>
        </p:nvSpPr>
        <p:spPr>
          <a:xfrm>
            <a:off x="5937650"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Order</a:t>
            </a:r>
          </a:p>
          <a:p>
            <a:pPr algn="ctr"/>
            <a:r>
              <a:rPr lang="en-US" dirty="0" smtClean="0">
                <a:solidFill>
                  <a:schemeClr val="tx1"/>
                </a:solidFill>
                <a:latin typeface="Helvetica" panose="020B0604020202020204" pitchFamily="34" charset="0"/>
                <a:cs typeface="Helvetica" panose="020B0604020202020204" pitchFamily="34" charset="0"/>
              </a:rPr>
              <a:t>Service</a:t>
            </a:r>
            <a:endParaRPr lang="en-US" dirty="0">
              <a:solidFill>
                <a:schemeClr val="tx1"/>
              </a:solidFill>
              <a:latin typeface="Helvetica" panose="020B0604020202020204" pitchFamily="34" charset="0"/>
              <a:cs typeface="Helvetica" panose="020B0604020202020204" pitchFamily="34" charset="0"/>
            </a:endParaRPr>
          </a:p>
        </p:txBody>
      </p:sp>
      <p:sp>
        <p:nvSpPr>
          <p:cNvPr id="7" name="Rectangle 6"/>
          <p:cNvSpPr/>
          <p:nvPr/>
        </p:nvSpPr>
        <p:spPr>
          <a:xfrm>
            <a:off x="5937650" y="4357451"/>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a:t>
            </a:r>
          </a:p>
          <a:p>
            <a:pPr algn="ctr"/>
            <a:r>
              <a:rPr lang="en-US" dirty="0" smtClean="0">
                <a:solidFill>
                  <a:schemeClr val="tx1"/>
                </a:solidFill>
                <a:latin typeface="Helvetica" panose="020B0604020202020204" pitchFamily="34" charset="0"/>
                <a:cs typeface="Helvetica" panose="020B0604020202020204" pitchFamily="34" charset="0"/>
              </a:rPr>
              <a:t>Service</a:t>
            </a:r>
            <a:endParaRPr lang="en-US" dirty="0">
              <a:solidFill>
                <a:schemeClr val="tx1"/>
              </a:solidFill>
              <a:latin typeface="Helvetica" panose="020B0604020202020204" pitchFamily="34" charset="0"/>
              <a:cs typeface="Helvetica" panose="020B0604020202020204" pitchFamily="34" charset="0"/>
            </a:endParaRPr>
          </a:p>
        </p:txBody>
      </p:sp>
      <p:sp>
        <p:nvSpPr>
          <p:cNvPr id="8" name="Rectangle 7"/>
          <p:cNvSpPr/>
          <p:nvPr/>
        </p:nvSpPr>
        <p:spPr>
          <a:xfrm>
            <a:off x="8376050" y="2046565"/>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Catalog Database</a:t>
            </a:r>
            <a:endParaRPr lang="en-US" dirty="0">
              <a:solidFill>
                <a:schemeClr val="tx1"/>
              </a:solidFill>
              <a:latin typeface="Helvetica" panose="020B0604020202020204" pitchFamily="34" charset="0"/>
              <a:cs typeface="Helvetica" panose="020B0604020202020204" pitchFamily="34" charset="0"/>
            </a:endParaRPr>
          </a:p>
        </p:txBody>
      </p:sp>
      <p:sp>
        <p:nvSpPr>
          <p:cNvPr id="9" name="Rectangle 8"/>
          <p:cNvSpPr/>
          <p:nvPr/>
        </p:nvSpPr>
        <p:spPr>
          <a:xfrm>
            <a:off x="8376050" y="283804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Reviews</a:t>
            </a:r>
          </a:p>
          <a:p>
            <a:pPr algn="ctr"/>
            <a:r>
              <a:rPr lang="en-US" dirty="0" smtClean="0">
                <a:solidFill>
                  <a:schemeClr val="tx1"/>
                </a:solidFill>
                <a:latin typeface="Helvetica" panose="020B0604020202020204" pitchFamily="34" charset="0"/>
                <a:cs typeface="Helvetica" panose="020B0604020202020204" pitchFamily="34" charset="0"/>
              </a:rPr>
              <a:t>Database</a:t>
            </a:r>
            <a:endParaRPr lang="en-US" dirty="0">
              <a:solidFill>
                <a:schemeClr val="tx1"/>
              </a:solidFill>
              <a:latin typeface="Helvetica" panose="020B0604020202020204" pitchFamily="34" charset="0"/>
              <a:cs typeface="Helvetica" panose="020B0604020202020204" pitchFamily="34" charset="0"/>
            </a:endParaRPr>
          </a:p>
        </p:txBody>
      </p:sp>
      <p:sp>
        <p:nvSpPr>
          <p:cNvPr id="10" name="Rectangle 9"/>
          <p:cNvSpPr/>
          <p:nvPr/>
        </p:nvSpPr>
        <p:spPr>
          <a:xfrm>
            <a:off x="8376050" y="3625177"/>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Order</a:t>
            </a:r>
          </a:p>
          <a:p>
            <a:pPr algn="ctr"/>
            <a:r>
              <a:rPr lang="en-US" dirty="0" smtClean="0">
                <a:solidFill>
                  <a:schemeClr val="tx1"/>
                </a:solidFill>
                <a:latin typeface="Helvetica" panose="020B0604020202020204" pitchFamily="34" charset="0"/>
                <a:cs typeface="Helvetica" panose="020B0604020202020204" pitchFamily="34" charset="0"/>
              </a:rPr>
              <a:t>Database</a:t>
            </a:r>
            <a:endParaRPr lang="en-US" dirty="0">
              <a:solidFill>
                <a:schemeClr val="tx1"/>
              </a:solidFill>
              <a:latin typeface="Helvetica" panose="020B0604020202020204" pitchFamily="34" charset="0"/>
              <a:cs typeface="Helvetica" panose="020B0604020202020204" pitchFamily="34" charset="0"/>
            </a:endParaRPr>
          </a:p>
        </p:txBody>
      </p:sp>
      <p:sp>
        <p:nvSpPr>
          <p:cNvPr id="11" name="Rectangle 10"/>
          <p:cNvSpPr/>
          <p:nvPr/>
        </p:nvSpPr>
        <p:spPr>
          <a:xfrm>
            <a:off x="8376050" y="4360470"/>
            <a:ext cx="1883664"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a:t>
            </a:r>
          </a:p>
          <a:p>
            <a:pPr algn="ctr"/>
            <a:r>
              <a:rPr lang="en-US" dirty="0" smtClean="0">
                <a:solidFill>
                  <a:schemeClr val="tx1"/>
                </a:solidFill>
                <a:latin typeface="Helvetica" panose="020B0604020202020204" pitchFamily="34" charset="0"/>
                <a:cs typeface="Helvetica" panose="020B0604020202020204" pitchFamily="34" charset="0"/>
              </a:rPr>
              <a:t>Database</a:t>
            </a:r>
            <a:endParaRPr lang="en-US" dirty="0">
              <a:solidFill>
                <a:schemeClr val="tx1"/>
              </a:solidFill>
              <a:latin typeface="Helvetica" panose="020B0604020202020204" pitchFamily="34" charset="0"/>
              <a:cs typeface="Helvetica" panose="020B0604020202020204" pitchFamily="34" charset="0"/>
            </a:endParaRPr>
          </a:p>
        </p:txBody>
      </p:sp>
      <p:cxnSp>
        <p:nvCxnSpPr>
          <p:cNvPr id="13" name="Straight Connector 12"/>
          <p:cNvCxnSpPr>
            <a:stCxn id="4" idx="3"/>
            <a:endCxn id="8" idx="1"/>
          </p:cNvCxnSpPr>
          <p:nvPr/>
        </p:nvCxnSpPr>
        <p:spPr>
          <a:xfrm>
            <a:off x="7821314" y="2313014"/>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a:stCxn id="5" idx="3"/>
            <a:endCxn id="9" idx="1"/>
          </p:cNvCxnSpPr>
          <p:nvPr/>
        </p:nvCxnSpPr>
        <p:spPr>
          <a:xfrm>
            <a:off x="7821314" y="3104489"/>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a:stCxn id="6" idx="3"/>
            <a:endCxn id="10" idx="1"/>
          </p:cNvCxnSpPr>
          <p:nvPr/>
        </p:nvCxnSpPr>
        <p:spPr>
          <a:xfrm>
            <a:off x="7821314" y="3891626"/>
            <a:ext cx="554736"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p:cNvCxnSpPr>
            <a:stCxn id="7" idx="3"/>
            <a:endCxn id="11" idx="1"/>
          </p:cNvCxnSpPr>
          <p:nvPr/>
        </p:nvCxnSpPr>
        <p:spPr>
          <a:xfrm>
            <a:off x="7821314" y="4623900"/>
            <a:ext cx="554736" cy="301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2" name="Rectangle 21"/>
          <p:cNvSpPr/>
          <p:nvPr/>
        </p:nvSpPr>
        <p:spPr>
          <a:xfrm>
            <a:off x="3711902" y="2665350"/>
            <a:ext cx="1083382" cy="150314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API Gateway</a:t>
            </a:r>
            <a:endParaRPr lang="en-US" dirty="0">
              <a:solidFill>
                <a:schemeClr val="tx1"/>
              </a:solidFill>
              <a:latin typeface="Helvetica" panose="020B0604020202020204" pitchFamily="34" charset="0"/>
              <a:cs typeface="Helvetica" panose="020B0604020202020204" pitchFamily="34" charset="0"/>
            </a:endParaRPr>
          </a:p>
        </p:txBody>
      </p:sp>
      <p:sp>
        <p:nvSpPr>
          <p:cNvPr id="23" name="Rectangle 22"/>
          <p:cNvSpPr/>
          <p:nvPr/>
        </p:nvSpPr>
        <p:spPr>
          <a:xfrm>
            <a:off x="1294766" y="1936880"/>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Storefront UI </a:t>
            </a:r>
            <a:endParaRPr lang="en-US" dirty="0">
              <a:solidFill>
                <a:schemeClr val="tx1"/>
              </a:solidFill>
              <a:latin typeface="Helvetica" panose="020B0604020202020204" pitchFamily="34" charset="0"/>
              <a:cs typeface="Helvetica" panose="020B0604020202020204" pitchFamily="34" charset="0"/>
            </a:endParaRPr>
          </a:p>
        </p:txBody>
      </p:sp>
      <p:cxnSp>
        <p:nvCxnSpPr>
          <p:cNvPr id="25" name="Straight Arrow Connector 24"/>
          <p:cNvCxnSpPr/>
          <p:nvPr/>
        </p:nvCxnSpPr>
        <p:spPr>
          <a:xfrm>
            <a:off x="2752061" y="2402837"/>
            <a:ext cx="959841" cy="70165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Rectangle 26"/>
          <p:cNvSpPr/>
          <p:nvPr/>
        </p:nvSpPr>
        <p:spPr>
          <a:xfrm>
            <a:off x="524541" y="2961149"/>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Browser</a:t>
            </a:r>
            <a:endParaRPr lang="en-US" dirty="0">
              <a:solidFill>
                <a:schemeClr val="tx1"/>
              </a:solidFill>
              <a:latin typeface="Helvetica" panose="020B0604020202020204" pitchFamily="34" charset="0"/>
              <a:cs typeface="Helvetica" panose="020B0604020202020204" pitchFamily="34" charset="0"/>
            </a:endParaRPr>
          </a:p>
        </p:txBody>
      </p:sp>
      <p:sp>
        <p:nvSpPr>
          <p:cNvPr id="28" name="Rectangle 27"/>
          <p:cNvSpPr/>
          <p:nvPr/>
        </p:nvSpPr>
        <p:spPr>
          <a:xfrm>
            <a:off x="559916" y="4353680"/>
            <a:ext cx="1469699" cy="53289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panose="020B0604020202020204" pitchFamily="34" charset="0"/>
                <a:cs typeface="Helvetica" panose="020B0604020202020204" pitchFamily="34" charset="0"/>
              </a:rPr>
              <a:t>Mobile Device</a:t>
            </a:r>
            <a:endParaRPr lang="en-US" dirty="0">
              <a:solidFill>
                <a:schemeClr val="tx1"/>
              </a:solidFill>
              <a:latin typeface="Helvetica" panose="020B0604020202020204" pitchFamily="34" charset="0"/>
              <a:cs typeface="Helvetica" panose="020B0604020202020204" pitchFamily="34" charset="0"/>
            </a:endParaRPr>
          </a:p>
        </p:txBody>
      </p:sp>
      <p:cxnSp>
        <p:nvCxnSpPr>
          <p:cNvPr id="30" name="Straight Arrow Connector 29"/>
          <p:cNvCxnSpPr>
            <a:stCxn id="28" idx="3"/>
          </p:cNvCxnSpPr>
          <p:nvPr/>
        </p:nvCxnSpPr>
        <p:spPr>
          <a:xfrm flipV="1">
            <a:off x="2029615" y="3625177"/>
            <a:ext cx="1682287" cy="99495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p:cNvCxnSpPr>
            <a:stCxn id="27" idx="3"/>
            <a:endCxn id="22" idx="1"/>
          </p:cNvCxnSpPr>
          <p:nvPr/>
        </p:nvCxnSpPr>
        <p:spPr>
          <a:xfrm>
            <a:off x="1994240" y="3227598"/>
            <a:ext cx="1717662" cy="18932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Straight Arrow Connector 33"/>
          <p:cNvCxnSpPr>
            <a:stCxn id="22" idx="3"/>
            <a:endCxn id="4" idx="1"/>
          </p:cNvCxnSpPr>
          <p:nvPr/>
        </p:nvCxnSpPr>
        <p:spPr>
          <a:xfrm flipV="1">
            <a:off x="4795284" y="2313014"/>
            <a:ext cx="1142366" cy="110390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a:stCxn id="22" idx="3"/>
            <a:endCxn id="5" idx="1"/>
          </p:cNvCxnSpPr>
          <p:nvPr/>
        </p:nvCxnSpPr>
        <p:spPr>
          <a:xfrm flipV="1">
            <a:off x="4795284" y="3104489"/>
            <a:ext cx="1142366" cy="31243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p:cNvCxnSpPr>
            <a:stCxn id="22" idx="3"/>
            <a:endCxn id="6" idx="1"/>
          </p:cNvCxnSpPr>
          <p:nvPr/>
        </p:nvCxnSpPr>
        <p:spPr>
          <a:xfrm>
            <a:off x="4795284" y="3416920"/>
            <a:ext cx="1142366" cy="47470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p:cNvCxnSpPr>
            <a:stCxn id="22" idx="3"/>
            <a:endCxn id="7" idx="1"/>
          </p:cNvCxnSpPr>
          <p:nvPr/>
        </p:nvCxnSpPr>
        <p:spPr>
          <a:xfrm>
            <a:off x="4795284" y="3416920"/>
            <a:ext cx="1142366" cy="120698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Straight Arrow Connector 41"/>
          <p:cNvCxnSpPr/>
          <p:nvPr/>
        </p:nvCxnSpPr>
        <p:spPr>
          <a:xfrm flipV="1">
            <a:off x="1222565" y="2515211"/>
            <a:ext cx="336872" cy="4104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TextBox 42"/>
          <p:cNvSpPr txBox="1"/>
          <p:nvPr/>
        </p:nvSpPr>
        <p:spPr>
          <a:xfrm>
            <a:off x="2175561" y="2942330"/>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0000"/>
                </a:solidFill>
                <a:effectLst/>
                <a:uFillTx/>
                <a:latin typeface="Helvetica Neue"/>
                <a:ea typeface="Helvetica Neue"/>
                <a:cs typeface="Helvetica Neue"/>
                <a:sym typeface="Helvetica Neue"/>
              </a:rPr>
              <a:t>REST</a:t>
            </a:r>
            <a:endPar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4" name="TextBox 43"/>
          <p:cNvSpPr txBox="1"/>
          <p:nvPr/>
        </p:nvSpPr>
        <p:spPr>
          <a:xfrm>
            <a:off x="1658396" y="3832992"/>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0000"/>
                </a:solidFill>
                <a:effectLst/>
                <a:uFillTx/>
                <a:latin typeface="Helvetica Neue"/>
                <a:ea typeface="Helvetica Neue"/>
                <a:cs typeface="Helvetica Neue"/>
                <a:sym typeface="Helvetica Neue"/>
              </a:rPr>
              <a:t>REST</a:t>
            </a:r>
            <a:endPar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5" name="TextBox 44"/>
          <p:cNvSpPr txBox="1"/>
          <p:nvPr/>
        </p:nvSpPr>
        <p:spPr>
          <a:xfrm>
            <a:off x="383177" y="2485493"/>
            <a:ext cx="1161422"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0000"/>
                </a:solidFill>
                <a:effectLst/>
                <a:uFillTx/>
                <a:latin typeface="Helvetica Neue"/>
                <a:ea typeface="Helvetica Neue"/>
                <a:cs typeface="Helvetica Neue"/>
                <a:sym typeface="Helvetica Neue"/>
              </a:rPr>
              <a:t>HTML</a:t>
            </a:r>
            <a:endPar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6" name="TextBox 45"/>
          <p:cNvSpPr txBox="1"/>
          <p:nvPr/>
        </p:nvSpPr>
        <p:spPr>
          <a:xfrm>
            <a:off x="2658703" y="2298632"/>
            <a:ext cx="1604313" cy="3597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smtClean="0">
                <a:ln>
                  <a:noFill/>
                </a:ln>
                <a:solidFill>
                  <a:srgbClr val="000000"/>
                </a:solidFill>
                <a:effectLst/>
                <a:uFillTx/>
                <a:latin typeface="Helvetica Neue"/>
                <a:ea typeface="Helvetica Neue"/>
                <a:cs typeface="Helvetica Neue"/>
                <a:sym typeface="Helvetica Neue"/>
              </a:rPr>
              <a:t>REST</a:t>
            </a:r>
            <a:endParaRPr kumimoji="0" lang="en-US" sz="1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90074307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65417" y="1839433"/>
            <a:ext cx="8480602" cy="3710762"/>
          </a:xfrm>
        </p:spPr>
        <p:txBody>
          <a:bodyPr>
            <a:normAutofit/>
          </a:bodyPr>
          <a:lstStyle/>
          <a:p>
            <a:pPr marL="342900" indent="-342900">
              <a:buFontTx/>
              <a:buChar char="-"/>
            </a:pPr>
            <a:r>
              <a:rPr lang="en-US" sz="2100" dirty="0" smtClean="0"/>
              <a:t>Can </a:t>
            </a:r>
            <a:r>
              <a:rPr lang="en-US" sz="2100" dirty="0"/>
              <a:t>scale independent microservices separately. No need to scale the whole the </a:t>
            </a:r>
            <a:r>
              <a:rPr lang="en-US" sz="2100" dirty="0" smtClean="0"/>
              <a:t>system</a:t>
            </a:r>
          </a:p>
          <a:p>
            <a:pPr marL="342900" indent="-342900">
              <a:buFontTx/>
              <a:buChar char="-"/>
            </a:pPr>
            <a:endParaRPr lang="en-US" sz="2100" dirty="0"/>
          </a:p>
          <a:p>
            <a:pPr marL="342900" indent="-342900">
              <a:buFontTx/>
              <a:buChar char="-"/>
            </a:pPr>
            <a:r>
              <a:rPr lang="en-US" sz="2100" dirty="0" smtClean="0"/>
              <a:t>Can </a:t>
            </a:r>
            <a:r>
              <a:rPr lang="en-US" sz="2100" dirty="0"/>
              <a:t>use the latest technologies to develop the microservices</a:t>
            </a:r>
            <a:r>
              <a:rPr lang="en-US" sz="2100" dirty="0" smtClean="0"/>
              <a:t>.</a:t>
            </a:r>
          </a:p>
          <a:p>
            <a:pPr marL="342900" indent="-342900">
              <a:buFontTx/>
              <a:buChar char="-"/>
            </a:pPr>
            <a:endParaRPr lang="en-US" sz="2100" dirty="0"/>
          </a:p>
          <a:p>
            <a:pPr marL="342900" indent="-342900">
              <a:buFontTx/>
              <a:buChar char="-"/>
            </a:pPr>
            <a:r>
              <a:rPr lang="en-US" sz="2100" dirty="0" smtClean="0"/>
              <a:t>One </a:t>
            </a:r>
            <a:r>
              <a:rPr lang="en-US" sz="2100" dirty="0"/>
              <a:t>component failure will not cause entire system downtimes</a:t>
            </a:r>
            <a:r>
              <a:rPr lang="en-US" sz="2100" dirty="0" smtClean="0"/>
              <a:t>.</a:t>
            </a:r>
          </a:p>
          <a:p>
            <a:pPr marL="342900" indent="-342900">
              <a:buFontTx/>
              <a:buChar char="-"/>
            </a:pPr>
            <a:endParaRPr lang="en-US" sz="2100" dirty="0"/>
          </a:p>
          <a:p>
            <a:pPr marL="342900" indent="-342900">
              <a:buFontTx/>
              <a:buChar char="-"/>
            </a:pPr>
            <a:r>
              <a:rPr lang="en-US" sz="2100" dirty="0" smtClean="0"/>
              <a:t>When </a:t>
            </a:r>
            <a:r>
              <a:rPr lang="en-US" sz="2100" dirty="0"/>
              <a:t>developing an overall solution we can parallel the microservices development task with the small teams. So it helps to decrease the development time</a:t>
            </a:r>
            <a:r>
              <a:rPr lang="en-US" sz="2100" dirty="0" smtClean="0"/>
              <a:t>.</a:t>
            </a:r>
          </a:p>
          <a:p>
            <a:pPr marL="342900" indent="-342900">
              <a:buFontTx/>
              <a:buChar char="-"/>
            </a:pPr>
            <a:endParaRPr lang="en-US" sz="2100" dirty="0"/>
          </a:p>
          <a:p>
            <a:endParaRPr lang="en-US" dirty="0"/>
          </a:p>
        </p:txBody>
      </p:sp>
      <p:sp>
        <p:nvSpPr>
          <p:cNvPr id="3" name="Text Placeholder 2"/>
          <p:cNvSpPr>
            <a:spLocks noGrp="1"/>
          </p:cNvSpPr>
          <p:nvPr>
            <p:ph type="body" sz="quarter" idx="14"/>
          </p:nvPr>
        </p:nvSpPr>
        <p:spPr/>
        <p:txBody>
          <a:bodyPr>
            <a:normAutofit lnSpcReduction="10000"/>
          </a:bodyPr>
          <a:lstStyle/>
          <a:p>
            <a:r>
              <a:rPr lang="en-US" dirty="0" smtClean="0"/>
              <a:t>Benefits of Microservices</a:t>
            </a:r>
            <a:endParaRPr lang="en-US" dirty="0"/>
          </a:p>
        </p:txBody>
      </p:sp>
    </p:spTree>
    <p:extLst>
      <p:ext uri="{BB962C8B-B14F-4D97-AF65-F5344CB8AC3E}">
        <p14:creationId xmlns:p14="http://schemas.microsoft.com/office/powerpoint/2010/main" val="319190754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51729" y="418052"/>
            <a:ext cx="10124877" cy="932210"/>
          </a:xfrm>
        </p:spPr>
        <p:txBody>
          <a:bodyPr>
            <a:normAutofit lnSpcReduction="10000"/>
          </a:bodyPr>
          <a:lstStyle/>
          <a:p>
            <a:r>
              <a:rPr lang="en-US" dirty="0" smtClean="0"/>
              <a:t>$whoami</a:t>
            </a:r>
            <a:endParaRPr lang="en-US" dirty="0"/>
          </a:p>
        </p:txBody>
      </p:sp>
      <p:pic>
        <p:nvPicPr>
          <p:cNvPr id="4" name="Imag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816" y="1520686"/>
            <a:ext cx="2290496" cy="3004865"/>
          </a:xfrm>
          <a:custGeom>
            <a:avLst/>
            <a:gdLst/>
            <a:ahLst/>
            <a:cxnLst>
              <a:cxn ang="0">
                <a:pos x="wd2" y="hd2"/>
              </a:cxn>
              <a:cxn ang="5400000">
                <a:pos x="wd2" y="hd2"/>
              </a:cxn>
              <a:cxn ang="10800000">
                <a:pos x="wd2" y="hd2"/>
              </a:cxn>
              <a:cxn ang="16200000">
                <a:pos x="wd2" y="hd2"/>
              </a:cxn>
            </a:cxnLst>
            <a:rect l="0" t="0" r="r" b="b"/>
            <a:pathLst>
              <a:path w="21600" h="21600" extrusionOk="0">
                <a:moveTo>
                  <a:pt x="10743" y="0"/>
                </a:moveTo>
                <a:cubicBezTo>
                  <a:pt x="7998" y="14"/>
                  <a:pt x="5258" y="1068"/>
                  <a:pt x="3163" y="3163"/>
                </a:cubicBezTo>
                <a:cubicBezTo>
                  <a:pt x="1068" y="5258"/>
                  <a:pt x="14" y="7998"/>
                  <a:pt x="0" y="10743"/>
                </a:cubicBezTo>
                <a:lnTo>
                  <a:pt x="0" y="10857"/>
                </a:lnTo>
                <a:cubicBezTo>
                  <a:pt x="14" y="13602"/>
                  <a:pt x="1068" y="16344"/>
                  <a:pt x="3163" y="18438"/>
                </a:cubicBezTo>
                <a:cubicBezTo>
                  <a:pt x="5243" y="20518"/>
                  <a:pt x="7959" y="21571"/>
                  <a:pt x="10684" y="21600"/>
                </a:cubicBezTo>
                <a:lnTo>
                  <a:pt x="10916" y="21600"/>
                </a:lnTo>
                <a:cubicBezTo>
                  <a:pt x="13641" y="21571"/>
                  <a:pt x="16359" y="20518"/>
                  <a:pt x="18438" y="18438"/>
                </a:cubicBezTo>
                <a:cubicBezTo>
                  <a:pt x="20518" y="16359"/>
                  <a:pt x="21571" y="13641"/>
                  <a:pt x="21600" y="10916"/>
                </a:cubicBezTo>
                <a:lnTo>
                  <a:pt x="21600" y="10684"/>
                </a:lnTo>
                <a:cubicBezTo>
                  <a:pt x="21571" y="7959"/>
                  <a:pt x="20518" y="5243"/>
                  <a:pt x="18438" y="3163"/>
                </a:cubicBezTo>
                <a:cubicBezTo>
                  <a:pt x="16344" y="1068"/>
                  <a:pt x="13602" y="14"/>
                  <a:pt x="10857" y="0"/>
                </a:cubicBezTo>
                <a:lnTo>
                  <a:pt x="10743" y="0"/>
                </a:lnTo>
                <a:close/>
              </a:path>
            </a:pathLst>
          </a:custGeom>
          <a:ln cmpd="dbl">
            <a:solidFill>
              <a:schemeClr val="accent1">
                <a:alpha val="45000"/>
              </a:schemeClr>
            </a:solidFill>
            <a:bevel/>
          </a:ln>
        </p:spPr>
      </p:pic>
      <p:sp>
        <p:nvSpPr>
          <p:cNvPr id="5" name="Content Placeholder 4"/>
          <p:cNvSpPr>
            <a:spLocks noGrp="1"/>
          </p:cNvSpPr>
          <p:nvPr>
            <p:ph type="body" sz="quarter" idx="13"/>
          </p:nvPr>
        </p:nvSpPr>
        <p:spPr>
          <a:xfrm>
            <a:off x="3285043" y="1350262"/>
            <a:ext cx="7389583" cy="4084983"/>
          </a:xfrm>
        </p:spPr>
        <p:txBody>
          <a:bodyPr>
            <a:normAutofit fontScale="92500" lnSpcReduction="10000"/>
          </a:bodyPr>
          <a:lstStyle/>
          <a:p>
            <a:endParaRPr lang="en-US" sz="1800" dirty="0" smtClean="0">
              <a:solidFill>
                <a:schemeClr val="tx1"/>
              </a:solidFill>
            </a:endParaRPr>
          </a:p>
          <a:p>
            <a:r>
              <a:rPr lang="en-US" sz="1800" dirty="0" smtClean="0">
                <a:solidFill>
                  <a:schemeClr val="tx1"/>
                </a:solidFill>
              </a:rPr>
              <a:t>Principal Development Engineer at DellEMC</a:t>
            </a:r>
            <a:endParaRPr lang="en-US" sz="1800" dirty="0">
              <a:solidFill>
                <a:schemeClr val="tx1"/>
              </a:solidFill>
            </a:endParaRPr>
          </a:p>
          <a:p>
            <a:pPr marL="0" indent="0">
              <a:buNone/>
            </a:pPr>
            <a:endParaRPr lang="en-US" sz="1800" dirty="0">
              <a:solidFill>
                <a:schemeClr val="tx1"/>
              </a:solidFill>
            </a:endParaRPr>
          </a:p>
          <a:p>
            <a:r>
              <a:rPr lang="en-US" sz="1800" dirty="0">
                <a:solidFill>
                  <a:schemeClr val="tx1"/>
                </a:solidFill>
              </a:rPr>
              <a:t>1</a:t>
            </a:r>
            <a:r>
              <a:rPr lang="en-US" sz="1800" baseline="30000" dirty="0">
                <a:solidFill>
                  <a:schemeClr val="tx1"/>
                </a:solidFill>
              </a:rPr>
              <a:t>st</a:t>
            </a:r>
            <a:r>
              <a:rPr lang="en-US" sz="1800" dirty="0">
                <a:solidFill>
                  <a:schemeClr val="tx1"/>
                </a:solidFill>
              </a:rPr>
              <a:t> half of my career was </a:t>
            </a:r>
            <a:r>
              <a:rPr lang="en-US" sz="1800" dirty="0" smtClean="0">
                <a:solidFill>
                  <a:schemeClr val="tx1"/>
                </a:solidFill>
              </a:rPr>
              <a:t>in CGI &amp; VMware</a:t>
            </a:r>
            <a:r>
              <a:rPr lang="en-US" sz="1800" dirty="0">
                <a:solidFill>
                  <a:schemeClr val="tx1"/>
                </a:solidFill>
              </a:rPr>
              <a:t/>
            </a:r>
            <a:br>
              <a:rPr lang="en-US" sz="1800" dirty="0">
                <a:solidFill>
                  <a:schemeClr val="tx1"/>
                </a:solidFill>
              </a:rPr>
            </a:br>
            <a:endParaRPr lang="en-US" sz="1800" dirty="0">
              <a:solidFill>
                <a:schemeClr val="tx1"/>
              </a:solidFill>
            </a:endParaRPr>
          </a:p>
          <a:p>
            <a:r>
              <a:rPr lang="en-US" sz="1800" dirty="0">
                <a:solidFill>
                  <a:schemeClr val="tx1"/>
                </a:solidFill>
              </a:rPr>
              <a:t>2</a:t>
            </a:r>
            <a:r>
              <a:rPr lang="en-US" sz="1800" baseline="30000" dirty="0">
                <a:solidFill>
                  <a:schemeClr val="tx1"/>
                </a:solidFill>
              </a:rPr>
              <a:t>nd</a:t>
            </a:r>
            <a:r>
              <a:rPr lang="en-US" sz="1800" dirty="0">
                <a:solidFill>
                  <a:schemeClr val="tx1"/>
                </a:solidFill>
              </a:rPr>
              <a:t> half of my career has been in </a:t>
            </a:r>
            <a:r>
              <a:rPr lang="en-US" sz="1800" dirty="0" smtClean="0">
                <a:solidFill>
                  <a:schemeClr val="tx1"/>
                </a:solidFill>
              </a:rPr>
              <a:t>System Integration Testing</a:t>
            </a:r>
          </a:p>
          <a:p>
            <a:endParaRPr lang="en-US" sz="1800" dirty="0" smtClean="0">
              <a:solidFill>
                <a:schemeClr val="tx1"/>
              </a:solidFill>
            </a:endParaRPr>
          </a:p>
          <a:p>
            <a:r>
              <a:rPr lang="en-US" sz="1800" dirty="0" smtClean="0">
                <a:solidFill>
                  <a:schemeClr val="tx1"/>
                </a:solidFill>
              </a:rPr>
              <a:t>Docker Captain (since 2016)</a:t>
            </a:r>
          </a:p>
          <a:p>
            <a:endParaRPr lang="en-US" sz="1800" dirty="0">
              <a:solidFill>
                <a:schemeClr val="tx1"/>
              </a:solidFill>
            </a:endParaRPr>
          </a:p>
          <a:p>
            <a:r>
              <a:rPr lang="en-US" sz="1800" dirty="0" smtClean="0">
                <a:solidFill>
                  <a:schemeClr val="tx1"/>
                </a:solidFill>
              </a:rPr>
              <a:t>Docker Bangalore Meetup Organizer ( </a:t>
            </a:r>
            <a:r>
              <a:rPr lang="en-US" sz="1800" dirty="0" smtClean="0">
                <a:solidFill>
                  <a:schemeClr val="tx1"/>
                </a:solidFill>
              </a:rPr>
              <a:t>8000+ </a:t>
            </a:r>
            <a:r>
              <a:rPr lang="en-US" sz="1800" dirty="0" smtClean="0">
                <a:solidFill>
                  <a:schemeClr val="tx1"/>
                </a:solidFill>
              </a:rPr>
              <a:t>Registered Users)</a:t>
            </a:r>
          </a:p>
          <a:p>
            <a:endParaRPr lang="en-US" sz="1800" dirty="0">
              <a:solidFill>
                <a:schemeClr val="tx1"/>
              </a:solidFill>
            </a:endParaRPr>
          </a:p>
          <a:p>
            <a:r>
              <a:rPr lang="en-US" sz="1800" dirty="0" err="1" smtClean="0">
                <a:solidFill>
                  <a:schemeClr val="tx1"/>
                </a:solidFill>
              </a:rPr>
              <a:t>DockerLabs</a:t>
            </a:r>
            <a:r>
              <a:rPr lang="en-US" sz="1800" dirty="0" smtClean="0">
                <a:solidFill>
                  <a:schemeClr val="tx1"/>
                </a:solidFill>
              </a:rPr>
              <a:t> Incubator</a:t>
            </a:r>
          </a:p>
          <a:p>
            <a:endParaRPr lang="en-US" sz="1800" dirty="0">
              <a:solidFill>
                <a:schemeClr val="tx1"/>
              </a:solidFill>
            </a:endParaRPr>
          </a:p>
          <a:p>
            <a:r>
              <a:rPr lang="en-US" sz="1800" dirty="0" smtClean="0">
                <a:solidFill>
                  <a:schemeClr val="tx1"/>
                </a:solidFill>
              </a:rPr>
              <a:t> </a:t>
            </a:r>
          </a:p>
          <a:p>
            <a:endParaRPr lang="en-US" sz="1800" dirty="0">
              <a:solidFill>
                <a:schemeClr val="tx1"/>
              </a:solidFill>
            </a:endParaRPr>
          </a:p>
          <a:p>
            <a:r>
              <a:rPr lang="en-US" sz="1800" dirty="0" smtClean="0">
                <a:solidFill>
                  <a:schemeClr val="tx1"/>
                </a:solidFill>
              </a:rPr>
              <a:t> </a:t>
            </a:r>
            <a:endParaRPr lang="en-US" sz="1800" dirty="0">
              <a:solidFill>
                <a:schemeClr val="tx1"/>
              </a:solidFill>
            </a:endParaRPr>
          </a:p>
          <a:p>
            <a:endParaRPr lang="en-US" sz="1800" dirty="0">
              <a:solidFill>
                <a:schemeClr val="tx1"/>
              </a:solidFill>
            </a:endParaRPr>
          </a:p>
          <a:p>
            <a:endParaRPr lang="en-US" dirty="0"/>
          </a:p>
        </p:txBody>
      </p:sp>
      <p:sp>
        <p:nvSpPr>
          <p:cNvPr id="7" name="Subtitle here"/>
          <p:cNvSpPr txBox="1">
            <a:spLocks/>
          </p:cNvSpPr>
          <p:nvPr/>
        </p:nvSpPr>
        <p:spPr>
          <a:xfrm>
            <a:off x="882582" y="4695975"/>
            <a:ext cx="4384191" cy="136578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t">
            <a:normAutofit/>
          </a:bodyPr>
          <a:lstStyle>
            <a:lvl1pPr marL="0" marR="0" indent="0" algn="l" defTabSz="283428" rtl="0" latinLnBrk="0">
              <a:lnSpc>
                <a:spcPct val="100000"/>
              </a:lnSpc>
              <a:spcBef>
                <a:spcPts val="0"/>
              </a:spcBef>
              <a:spcAft>
                <a:spcPts val="0"/>
              </a:spcAft>
              <a:buClrTx/>
              <a:buSzTx/>
              <a:buFontTx/>
              <a:buNone/>
              <a:tabLst/>
              <a:defRPr sz="2933" b="0" i="0" u="none" strike="noStrike" cap="none" spc="0" baseline="0">
                <a:ln>
                  <a:noFill/>
                </a:ln>
                <a:solidFill>
                  <a:srgbClr val="5E5E5E"/>
                </a:solidFill>
                <a:uFillTx/>
                <a:latin typeface="Helvetica"/>
                <a:ea typeface="Helvetica"/>
                <a:cs typeface="Helvetica"/>
                <a:sym typeface="Helvetica"/>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US" sz="1800" dirty="0" smtClean="0"/>
              <a:t>Ajeet Singh Raina</a:t>
            </a:r>
          </a:p>
          <a:p>
            <a:pPr hangingPunct="1"/>
            <a:r>
              <a:rPr lang="en-US" sz="1800" dirty="0" smtClean="0"/>
              <a:t>Twitter: @ajeetsraina</a:t>
            </a:r>
          </a:p>
          <a:p>
            <a:pPr hangingPunct="1"/>
            <a:r>
              <a:rPr lang="en-US" sz="1800" dirty="0" smtClean="0"/>
              <a:t>GitHub: ajeetraina</a:t>
            </a:r>
            <a:endParaRPr lang="en-US" sz="1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773" y="723748"/>
            <a:ext cx="1528071" cy="195040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826" y="4580524"/>
            <a:ext cx="2779008" cy="1025145"/>
          </a:xfrm>
          <a:prstGeom prst="rect">
            <a:avLst/>
          </a:prstGeom>
        </p:spPr>
      </p:pic>
      <p:pic>
        <p:nvPicPr>
          <p:cNvPr id="10" name="Picture 9"/>
          <p:cNvPicPr>
            <a:picLocks noChangeAspect="1"/>
          </p:cNvPicPr>
          <p:nvPr/>
        </p:nvPicPr>
        <p:blipFill>
          <a:blip r:embed="rId5"/>
          <a:stretch>
            <a:fillRect/>
          </a:stretch>
        </p:blipFill>
        <p:spPr>
          <a:xfrm>
            <a:off x="6979834" y="4898093"/>
            <a:ext cx="1729099" cy="480774"/>
          </a:xfrm>
          <a:prstGeom prst="rect">
            <a:avLst/>
          </a:prstGeom>
        </p:spPr>
      </p:pic>
    </p:spTree>
    <p:extLst>
      <p:ext uri="{BB962C8B-B14F-4D97-AF65-F5344CB8AC3E}">
        <p14:creationId xmlns:p14="http://schemas.microsoft.com/office/powerpoint/2010/main" val="279947926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92500"/>
          </a:bodyPr>
          <a:lstStyle/>
          <a:p>
            <a:r>
              <a:rPr lang="en-US" dirty="0" smtClean="0"/>
              <a:t>Once upon a time…a Software Stack</a:t>
            </a:r>
            <a:endParaRPr lang="en-US" dirty="0"/>
          </a:p>
        </p:txBody>
      </p:sp>
      <p:pic>
        <p:nvPicPr>
          <p:cNvPr id="10" name="Picture 9"/>
          <p:cNvPicPr>
            <a:picLocks noChangeAspect="1"/>
          </p:cNvPicPr>
          <p:nvPr/>
        </p:nvPicPr>
        <p:blipFill>
          <a:blip r:embed="rId2"/>
          <a:stretch>
            <a:fillRect/>
          </a:stretch>
        </p:blipFill>
        <p:spPr>
          <a:xfrm>
            <a:off x="4204253" y="2086690"/>
            <a:ext cx="4505355" cy="2818735"/>
          </a:xfrm>
          <a:prstGeom prst="rect">
            <a:avLst/>
          </a:prstGeom>
        </p:spPr>
      </p:pic>
      <p:pic>
        <p:nvPicPr>
          <p:cNvPr id="11" name="Picture 10"/>
          <p:cNvPicPr>
            <a:picLocks noChangeAspect="1"/>
          </p:cNvPicPr>
          <p:nvPr/>
        </p:nvPicPr>
        <p:blipFill>
          <a:blip r:embed="rId3"/>
          <a:stretch>
            <a:fillRect/>
          </a:stretch>
        </p:blipFill>
        <p:spPr>
          <a:xfrm>
            <a:off x="5084308" y="3873356"/>
            <a:ext cx="2916691" cy="1168991"/>
          </a:xfrm>
          <a:prstGeom prst="rect">
            <a:avLst/>
          </a:prstGeom>
        </p:spPr>
      </p:pic>
    </p:spTree>
    <p:extLst>
      <p:ext uri="{BB962C8B-B14F-4D97-AF65-F5344CB8AC3E}">
        <p14:creationId xmlns:p14="http://schemas.microsoft.com/office/powerpoint/2010/main" val="113419946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77500" lnSpcReduction="20000"/>
          </a:bodyPr>
          <a:lstStyle/>
          <a:p>
            <a:r>
              <a:rPr lang="en-US" dirty="0" smtClean="0"/>
              <a:t>Now much more distributed &amp; complex…</a:t>
            </a:r>
            <a:endParaRPr lang="en-US" dirty="0"/>
          </a:p>
        </p:txBody>
      </p:sp>
      <p:pic>
        <p:nvPicPr>
          <p:cNvPr id="4" name="Content Placeholder 3"/>
          <p:cNvPicPr>
            <a:picLocks noChangeAspect="1"/>
          </p:cNvPicPr>
          <p:nvPr/>
        </p:nvPicPr>
        <p:blipFill>
          <a:blip r:embed="rId2"/>
          <a:stretch>
            <a:fillRect/>
          </a:stretch>
        </p:blipFill>
        <p:spPr>
          <a:xfrm>
            <a:off x="2298666" y="1668009"/>
            <a:ext cx="7451621" cy="4123713"/>
          </a:xfrm>
          <a:prstGeom prst="rect">
            <a:avLst/>
          </a:prstGeom>
        </p:spPr>
      </p:pic>
    </p:spTree>
    <p:extLst>
      <p:ext uri="{BB962C8B-B14F-4D97-AF65-F5344CB8AC3E}">
        <p14:creationId xmlns:p14="http://schemas.microsoft.com/office/powerpoint/2010/main" val="351266413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5163" y="582325"/>
            <a:ext cx="8940460" cy="4605692"/>
          </a:xfrm>
          <a:prstGeom prst="rect">
            <a:avLst/>
          </a:prstGeom>
        </p:spPr>
      </p:pic>
    </p:spTree>
    <p:extLst>
      <p:ext uri="{BB962C8B-B14F-4D97-AF65-F5344CB8AC3E}">
        <p14:creationId xmlns:p14="http://schemas.microsoft.com/office/powerpoint/2010/main" val="36319237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73000"/>
                    </a14:imgEffect>
                  </a14:imgLayer>
                </a14:imgProps>
              </a:ext>
            </a:extLst>
          </a:blip>
          <a:stretch>
            <a:fillRect/>
          </a:stretch>
        </p:blipFill>
        <p:spPr>
          <a:xfrm>
            <a:off x="1180391" y="637190"/>
            <a:ext cx="8553690" cy="4406447"/>
          </a:xfrm>
          <a:prstGeom prst="rect">
            <a:avLst/>
          </a:prstGeom>
        </p:spPr>
      </p:pic>
      <p:sp>
        <p:nvSpPr>
          <p:cNvPr id="5" name="Content Placeholder 2"/>
          <p:cNvSpPr txBox="1">
            <a:spLocks/>
          </p:cNvSpPr>
          <p:nvPr/>
        </p:nvSpPr>
        <p:spPr>
          <a:xfrm rot="20023219">
            <a:off x="1344475" y="2298065"/>
            <a:ext cx="8641873" cy="877828"/>
          </a:xfrm>
          <a:prstGeom prst="rect">
            <a:avLst/>
          </a:prstGeom>
        </p:spPr>
        <p:txBody>
          <a:bodyPr vert="horz" wrap="square" lIns="0" tIns="0" rIns="0" bIns="0" rtlCol="0">
            <a:normAutofit/>
          </a:bodyPr>
          <a:lstStyle>
            <a:lvl1pPr marL="171450" indent="-171450" algn="l" defTabSz="685800" rtl="0" eaLnBrk="1" latinLnBrk="0" hangingPunct="1">
              <a:lnSpc>
                <a:spcPct val="100000"/>
              </a:lnSpc>
              <a:spcBef>
                <a:spcPts val="1200"/>
              </a:spcBef>
              <a:spcAft>
                <a:spcPts val="0"/>
              </a:spcAft>
              <a:buClr>
                <a:srgbClr val="AAAAAA"/>
              </a:buClr>
              <a:buFont typeface="Arial" pitchFamily="34" charset="0"/>
              <a:buChar char="•"/>
              <a:defRPr sz="1400" kern="1200">
                <a:solidFill>
                  <a:schemeClr val="bg2"/>
                </a:solidFill>
                <a:latin typeface="Museo Sans For Dell" pitchFamily="2" charset="0"/>
                <a:ea typeface="+mn-ea"/>
                <a:cs typeface="+mn-cs"/>
              </a:defRPr>
            </a:lvl1pPr>
            <a:lvl2pPr marL="573088" indent="-231775" algn="l" defTabSz="685800" rtl="0" eaLnBrk="1" latinLnBrk="0" hangingPunct="1">
              <a:lnSpc>
                <a:spcPct val="100000"/>
              </a:lnSpc>
              <a:spcBef>
                <a:spcPts val="300"/>
              </a:spcBef>
              <a:spcAft>
                <a:spcPts val="0"/>
              </a:spcAft>
              <a:buClr>
                <a:srgbClr val="AAAAAA"/>
              </a:buClr>
              <a:buFont typeface="Museo Sans For Dell" pitchFamily="2" charset="0"/>
              <a:buChar char="–"/>
              <a:defRPr sz="1200" kern="1200">
                <a:solidFill>
                  <a:schemeClr val="bg2"/>
                </a:solidFill>
                <a:latin typeface="Museo Sans For Dell" pitchFamily="2" charset="0"/>
                <a:ea typeface="+mn-ea"/>
                <a:cs typeface="+mn-cs"/>
              </a:defRPr>
            </a:lvl2pPr>
            <a:lvl3pPr marL="857250" indent="-171450" algn="l" defTabSz="685800" rtl="0" eaLnBrk="1" latinLnBrk="0" hangingPunct="1">
              <a:lnSpc>
                <a:spcPct val="100000"/>
              </a:lnSpc>
              <a:spcBef>
                <a:spcPts val="300"/>
              </a:spcBef>
              <a:spcAft>
                <a:spcPts val="0"/>
              </a:spcAft>
              <a:buClr>
                <a:srgbClr val="AAAAAA"/>
              </a:buClr>
              <a:buFont typeface="Arial" panose="020B0604020202020204" pitchFamily="34" charset="0"/>
              <a:buChar char="•"/>
              <a:defRPr sz="1000" kern="1200">
                <a:solidFill>
                  <a:schemeClr val="bg2"/>
                </a:solidFill>
                <a:latin typeface="Museo Sans For Dell" pitchFamily="2" charset="0"/>
                <a:ea typeface="+mn-ea"/>
                <a:cs typeface="+mn-cs"/>
              </a:defRPr>
            </a:lvl3pPr>
            <a:lvl4pPr marL="1200150" indent="-171450" algn="l" defTabSz="685800" rtl="0" eaLnBrk="1" latinLnBrk="0" hangingPunct="1">
              <a:lnSpc>
                <a:spcPct val="90000"/>
              </a:lnSpc>
              <a:spcBef>
                <a:spcPts val="300"/>
              </a:spcBef>
              <a:spcAft>
                <a:spcPts val="0"/>
              </a:spcAft>
              <a:buClr>
                <a:srgbClr val="AAAAAA"/>
              </a:buClr>
              <a:buFont typeface="Arial" panose="020B0604020202020204" pitchFamily="34" charset="0"/>
              <a:buChar char="•"/>
              <a:defRPr sz="1400" kern="1200" baseline="0">
                <a:solidFill>
                  <a:schemeClr val="tx1"/>
                </a:solidFill>
                <a:latin typeface="Museo Sans For Dell" pitchFamily="2" charset="0"/>
                <a:ea typeface="+mn-ea"/>
                <a:cs typeface="+mn-cs"/>
              </a:defRPr>
            </a:lvl4pPr>
            <a:lvl5pPr marL="1543050" indent="-171450" algn="l" defTabSz="685800" rtl="0" eaLnBrk="1" latinLnBrk="0" hangingPunct="1">
              <a:lnSpc>
                <a:spcPct val="90000"/>
              </a:lnSpc>
              <a:spcBef>
                <a:spcPts val="300"/>
              </a:spcBef>
              <a:spcAft>
                <a:spcPts val="0"/>
              </a:spcAft>
              <a:buClr>
                <a:srgbClr val="AAAAAA"/>
              </a:buClr>
              <a:buFont typeface="Arial" panose="020B0604020202020204" pitchFamily="34" charset="0"/>
              <a:buChar char="•"/>
              <a:defRPr sz="1200" kern="1200">
                <a:solidFill>
                  <a:schemeClr val="tx1"/>
                </a:solidFill>
                <a:latin typeface="Museo Sans For Dell"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9pPr>
          </a:lstStyle>
          <a:p>
            <a:pPr marL="0" indent="0" fontAlgn="auto">
              <a:buFont typeface="Arial" pitchFamily="34" charset="0"/>
              <a:buNone/>
            </a:pPr>
            <a:r>
              <a:rPr lang="en-US" sz="4000" dirty="0" smtClean="0">
                <a:solidFill>
                  <a:schemeClr val="accent4"/>
                </a:solidFill>
              </a:rPr>
              <a:t>Shipping Code is damn too hard</a:t>
            </a:r>
            <a:endParaRPr lang="en-US" sz="4000" dirty="0">
              <a:solidFill>
                <a:schemeClr val="accent4"/>
              </a:solidFill>
            </a:endParaRPr>
          </a:p>
        </p:txBody>
      </p:sp>
    </p:spTree>
    <p:extLst>
      <p:ext uri="{BB962C8B-B14F-4D97-AF65-F5344CB8AC3E}">
        <p14:creationId xmlns:p14="http://schemas.microsoft.com/office/powerpoint/2010/main" val="3349203477"/>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77500" lnSpcReduction="20000"/>
          </a:bodyPr>
          <a:lstStyle/>
          <a:p>
            <a:r>
              <a:rPr lang="en-US" dirty="0" smtClean="0"/>
              <a:t>An Effort to solve the problem Complexity</a:t>
            </a:r>
            <a:endParaRPr lang="en-US" dirty="0"/>
          </a:p>
        </p:txBody>
      </p:sp>
      <p:pic>
        <p:nvPicPr>
          <p:cNvPr id="4" name="Content Placeholder 3"/>
          <p:cNvPicPr>
            <a:picLocks noChangeAspect="1"/>
          </p:cNvPicPr>
          <p:nvPr/>
        </p:nvPicPr>
        <p:blipFill>
          <a:blip r:embed="rId2"/>
          <a:stretch>
            <a:fillRect/>
          </a:stretch>
        </p:blipFill>
        <p:spPr>
          <a:xfrm>
            <a:off x="2449725" y="1568618"/>
            <a:ext cx="6386266" cy="3878878"/>
          </a:xfrm>
          <a:prstGeom prst="rect">
            <a:avLst/>
          </a:prstGeom>
        </p:spPr>
      </p:pic>
    </p:spTree>
    <p:extLst>
      <p:ext uri="{BB962C8B-B14F-4D97-AF65-F5344CB8AC3E}">
        <p14:creationId xmlns:p14="http://schemas.microsoft.com/office/powerpoint/2010/main" val="290666924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fontScale="55000" lnSpcReduction="20000"/>
          </a:bodyPr>
          <a:lstStyle/>
          <a:p>
            <a:r>
              <a:rPr lang="en-US" dirty="0" smtClean="0"/>
              <a:t>Every possible good to ship X Every Possible way to Ship</a:t>
            </a:r>
            <a:endParaRPr lang="en-US" dirty="0"/>
          </a:p>
        </p:txBody>
      </p:sp>
      <p:pic>
        <p:nvPicPr>
          <p:cNvPr id="5" name="Picture 4"/>
          <p:cNvPicPr>
            <a:picLocks noChangeAspect="1"/>
          </p:cNvPicPr>
          <p:nvPr/>
        </p:nvPicPr>
        <p:blipFill>
          <a:blip r:embed="rId2"/>
          <a:stretch>
            <a:fillRect/>
          </a:stretch>
        </p:blipFill>
        <p:spPr>
          <a:xfrm>
            <a:off x="2232906" y="1568618"/>
            <a:ext cx="6671118" cy="3782428"/>
          </a:xfrm>
          <a:prstGeom prst="rect">
            <a:avLst/>
          </a:prstGeom>
        </p:spPr>
      </p:pic>
    </p:spTree>
    <p:extLst>
      <p:ext uri="{BB962C8B-B14F-4D97-AF65-F5344CB8AC3E}">
        <p14:creationId xmlns:p14="http://schemas.microsoft.com/office/powerpoint/2010/main" val="96231222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348029" y="1654525"/>
            <a:ext cx="6939213" cy="3947306"/>
          </a:xfrm>
          <a:prstGeom prst="rect">
            <a:avLst/>
          </a:prstGeom>
        </p:spPr>
      </p:pic>
      <p:sp>
        <p:nvSpPr>
          <p:cNvPr id="12" name="Text Placeholder 3"/>
          <p:cNvSpPr>
            <a:spLocks noGrp="1"/>
          </p:cNvSpPr>
          <p:nvPr>
            <p:ph type="body" sz="quarter" idx="14"/>
          </p:nvPr>
        </p:nvSpPr>
        <p:spPr>
          <a:xfrm>
            <a:off x="865417" y="520905"/>
            <a:ext cx="10124877" cy="932210"/>
          </a:xfrm>
        </p:spPr>
        <p:txBody>
          <a:bodyPr>
            <a:normAutofit lnSpcReduction="10000"/>
          </a:bodyPr>
          <a:lstStyle/>
          <a:p>
            <a:r>
              <a:rPr lang="en-US" dirty="0" smtClean="0"/>
              <a:t>Enter….Internodal Container</a:t>
            </a:r>
            <a:endParaRPr lang="en-US" dirty="0"/>
          </a:p>
        </p:txBody>
      </p:sp>
    </p:spTree>
    <p:extLst>
      <p:ext uri="{BB962C8B-B14F-4D97-AF65-F5344CB8AC3E}">
        <p14:creationId xmlns:p14="http://schemas.microsoft.com/office/powerpoint/2010/main" val="33139797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p:cNvSpPr>
            <a:spLocks noGrp="1"/>
          </p:cNvSpPr>
          <p:nvPr>
            <p:ph type="body" sz="quarter" idx="14"/>
          </p:nvPr>
        </p:nvSpPr>
        <p:spPr>
          <a:xfrm>
            <a:off x="865417" y="636408"/>
            <a:ext cx="10124877" cy="932210"/>
          </a:xfrm>
        </p:spPr>
        <p:txBody>
          <a:bodyPr>
            <a:normAutofit lnSpcReduction="10000"/>
          </a:bodyPr>
          <a:lstStyle/>
          <a:p>
            <a:r>
              <a:rPr lang="en-US" dirty="0" smtClean="0"/>
              <a:t>That’s what Docker is all about..</a:t>
            </a:r>
            <a:endParaRPr lang="en-US" dirty="0"/>
          </a:p>
        </p:txBody>
      </p:sp>
      <p:pic>
        <p:nvPicPr>
          <p:cNvPr id="4" name="Picture 3"/>
          <p:cNvPicPr>
            <a:picLocks noChangeAspect="1"/>
          </p:cNvPicPr>
          <p:nvPr/>
        </p:nvPicPr>
        <p:blipFill>
          <a:blip r:embed="rId2"/>
          <a:stretch>
            <a:fillRect/>
          </a:stretch>
        </p:blipFill>
        <p:spPr>
          <a:xfrm>
            <a:off x="1572737" y="1642865"/>
            <a:ext cx="6727256" cy="3816425"/>
          </a:xfrm>
          <a:prstGeom prst="rect">
            <a:avLst/>
          </a:prstGeom>
        </p:spPr>
      </p:pic>
    </p:spTree>
    <p:extLst>
      <p:ext uri="{BB962C8B-B14F-4D97-AF65-F5344CB8AC3E}">
        <p14:creationId xmlns:p14="http://schemas.microsoft.com/office/powerpoint/2010/main" val="74710366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fontScale="92500"/>
          </a:bodyPr>
          <a:lstStyle/>
          <a:p>
            <a:r>
              <a:rPr lang="en-US" dirty="0" smtClean="0">
                <a:cs typeface="Helvetica" panose="020B0604020202020204" pitchFamily="34" charset="0"/>
              </a:rPr>
              <a:t>What is Docker and what problem does it solve?</a:t>
            </a:r>
            <a:endParaRPr lang="en-US" dirty="0">
              <a:cs typeface="Helvetica" panose="020B0604020202020204" pitchFamily="34" charset="0"/>
            </a:endParaRPr>
          </a:p>
        </p:txBody>
      </p:sp>
    </p:spTree>
    <p:extLst>
      <p:ext uri="{BB962C8B-B14F-4D97-AF65-F5344CB8AC3E}">
        <p14:creationId xmlns:p14="http://schemas.microsoft.com/office/powerpoint/2010/main" val="80631313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4"/>
          </p:nvPr>
        </p:nvSpPr>
        <p:spPr>
          <a:xfrm>
            <a:off x="865417" y="636408"/>
            <a:ext cx="10261387" cy="1173076"/>
          </a:xfrm>
        </p:spPr>
        <p:txBody>
          <a:bodyPr>
            <a:normAutofit fontScale="92500" lnSpcReduction="10000"/>
          </a:bodyPr>
          <a:lstStyle/>
          <a:p>
            <a:r>
              <a:rPr lang="en-US" dirty="0" smtClean="0"/>
              <a:t>What is Docker?</a:t>
            </a:r>
          </a:p>
          <a:p>
            <a:r>
              <a:rPr lang="en-US" sz="2200" dirty="0" smtClean="0">
                <a:solidFill>
                  <a:srgbClr val="7030A0"/>
                </a:solidFill>
              </a:rPr>
              <a:t>Refers </a:t>
            </a:r>
            <a:r>
              <a:rPr lang="en-US" sz="2200" dirty="0">
                <a:solidFill>
                  <a:srgbClr val="7030A0"/>
                </a:solidFill>
              </a:rPr>
              <a:t>to several things in 2019</a:t>
            </a:r>
          </a:p>
        </p:txBody>
      </p:sp>
      <p:sp>
        <p:nvSpPr>
          <p:cNvPr id="13" name="Content Placeholder 2"/>
          <p:cNvSpPr txBox="1">
            <a:spLocks/>
          </p:cNvSpPr>
          <p:nvPr/>
        </p:nvSpPr>
        <p:spPr>
          <a:xfrm>
            <a:off x="1612231" y="2135872"/>
            <a:ext cx="7955279" cy="3912403"/>
          </a:xfrm>
          <a:prstGeom prst="rect">
            <a:avLst/>
          </a:prstGeom>
        </p:spPr>
        <p:txBody>
          <a:bodyPr>
            <a:noAutofit/>
          </a:bodyPr>
          <a:lstStyle>
            <a:lvl1pPr marL="305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a:lstStyle>
          <a:p>
            <a:pPr marL="285750" indent="-285750" hangingPunct="1">
              <a:buFont typeface="Wingdings" panose="05000000000000000000" pitchFamily="2" charset="2"/>
              <a:buChar char="Ø"/>
            </a:pPr>
            <a:r>
              <a:rPr lang="en-US" sz="1600" smtClean="0">
                <a:solidFill>
                  <a:schemeClr val="tx1"/>
                </a:solidFill>
              </a:rPr>
              <a:t>Docker as a “Company”</a:t>
            </a:r>
          </a:p>
          <a:p>
            <a:pPr marL="285750" indent="-285750" hangingPunct="1">
              <a:buFont typeface="Wingdings" panose="05000000000000000000" pitchFamily="2" charset="2"/>
              <a:buChar char="Ø"/>
            </a:pPr>
            <a:r>
              <a:rPr lang="en-US" sz="1600" smtClean="0">
                <a:solidFill>
                  <a:schemeClr val="tx1"/>
                </a:solidFill>
              </a:rPr>
              <a:t>Docker as a “Product”</a:t>
            </a:r>
          </a:p>
          <a:p>
            <a:pPr marL="285750" indent="-285750" hangingPunct="1">
              <a:buFont typeface="Wingdings" panose="05000000000000000000" pitchFamily="2" charset="2"/>
              <a:buChar char="Ø"/>
            </a:pPr>
            <a:r>
              <a:rPr lang="en-US" sz="1600" smtClean="0">
                <a:solidFill>
                  <a:schemeClr val="tx1"/>
                </a:solidFill>
              </a:rPr>
              <a:t>Docker as a “Platform”</a:t>
            </a:r>
          </a:p>
          <a:p>
            <a:pPr marL="285750" indent="-285750" hangingPunct="1">
              <a:buFont typeface="Wingdings" panose="05000000000000000000" pitchFamily="2" charset="2"/>
              <a:buChar char="Ø"/>
            </a:pPr>
            <a:r>
              <a:rPr lang="en-US" sz="1600" smtClean="0">
                <a:solidFill>
                  <a:schemeClr val="tx1"/>
                </a:solidFill>
              </a:rPr>
              <a:t>Docker as a “CLI Tool”</a:t>
            </a:r>
          </a:p>
          <a:p>
            <a:pPr marL="285750" indent="-285750" hangingPunct="1">
              <a:buFont typeface="Wingdings" panose="05000000000000000000" pitchFamily="2" charset="2"/>
              <a:buChar char="Ø"/>
            </a:pPr>
            <a:r>
              <a:rPr lang="en-US" sz="1600" smtClean="0">
                <a:solidFill>
                  <a:schemeClr val="tx1"/>
                </a:solidFill>
              </a:rPr>
              <a:t>Docker as a “Computer Program”</a:t>
            </a:r>
          </a:p>
          <a:p>
            <a:pPr marL="285750" indent="-285750" hangingPunct="1">
              <a:buFont typeface="Wingdings" panose="05000000000000000000" pitchFamily="2" charset="2"/>
              <a:buChar char="Ø"/>
            </a:pPr>
            <a:endParaRPr lang="en-US" sz="1600" smtClean="0">
              <a:solidFill>
                <a:schemeClr val="tx1"/>
              </a:solidFill>
            </a:endParaRPr>
          </a:p>
          <a:p>
            <a:pPr hangingPunct="1"/>
            <a:endParaRPr lang="en-US" sz="1800" dirty="0">
              <a:latin typeface="Museo For Dell" panose="02000000000000000000" pitchFamily="2"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6781" y="1667892"/>
            <a:ext cx="1980054" cy="1485041"/>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368" y="2111241"/>
            <a:ext cx="1410598" cy="1204886"/>
          </a:xfrm>
          <a:prstGeom prst="rect">
            <a:avLst/>
          </a:prstGeom>
        </p:spPr>
      </p:pic>
      <p:pic>
        <p:nvPicPr>
          <p:cNvPr id="16" name="Picture 15"/>
          <p:cNvPicPr>
            <a:picLocks noChangeAspect="1"/>
          </p:cNvPicPr>
          <p:nvPr/>
        </p:nvPicPr>
        <p:blipFill>
          <a:blip r:embed="rId4"/>
          <a:stretch>
            <a:fillRect/>
          </a:stretch>
        </p:blipFill>
        <p:spPr>
          <a:xfrm>
            <a:off x="5696781" y="3479321"/>
            <a:ext cx="2862886" cy="1889340"/>
          </a:xfrm>
          <a:prstGeom prst="rect">
            <a:avLst/>
          </a:prstGeom>
        </p:spPr>
      </p:pic>
    </p:spTree>
    <p:extLst>
      <p:ext uri="{BB962C8B-B14F-4D97-AF65-F5344CB8AC3E}">
        <p14:creationId xmlns:p14="http://schemas.microsoft.com/office/powerpoint/2010/main" val="236317782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95843" y="1791509"/>
            <a:ext cx="6539235" cy="2700978"/>
          </a:xfrm>
        </p:spPr>
        <p:txBody>
          <a:bodyPr>
            <a:normAutofit fontScale="92500" lnSpcReduction="20000"/>
          </a:bodyPr>
          <a:lstStyle/>
          <a:p>
            <a:endParaRPr lang="en-US" dirty="0" smtClean="0"/>
          </a:p>
          <a:p>
            <a:pPr marL="457200" indent="-457200">
              <a:buFontTx/>
              <a:buChar char="-"/>
            </a:pPr>
            <a:r>
              <a:rPr lang="en-US" sz="1900" dirty="0" smtClean="0"/>
              <a:t>My Personal Blog website </a:t>
            </a:r>
          </a:p>
          <a:p>
            <a:pPr marL="457200" indent="-457200">
              <a:buFontTx/>
              <a:buChar char="-"/>
            </a:pPr>
            <a:endParaRPr lang="en-US" sz="1900" dirty="0"/>
          </a:p>
          <a:p>
            <a:pPr marL="457200" indent="-457200">
              <a:buFontTx/>
              <a:buChar char="-"/>
            </a:pPr>
            <a:r>
              <a:rPr lang="en-US" sz="1900" dirty="0" smtClean="0"/>
              <a:t>Built on WordPress, Hosted on One.com</a:t>
            </a:r>
          </a:p>
          <a:p>
            <a:pPr marL="457200" indent="-457200">
              <a:buFontTx/>
              <a:buChar char="-"/>
            </a:pPr>
            <a:endParaRPr lang="en-US" sz="1900" dirty="0"/>
          </a:p>
          <a:p>
            <a:pPr marL="457200" indent="-457200">
              <a:buFontTx/>
              <a:buChar char="-"/>
            </a:pPr>
            <a:r>
              <a:rPr lang="en-US" sz="1900" dirty="0" smtClean="0"/>
              <a:t>Recently Completed 4</a:t>
            </a:r>
            <a:r>
              <a:rPr lang="en-US" sz="1900" baseline="30000" dirty="0" smtClean="0"/>
              <a:t>th</a:t>
            </a:r>
            <a:r>
              <a:rPr lang="en-US" sz="1900" dirty="0" smtClean="0"/>
              <a:t> Year</a:t>
            </a:r>
          </a:p>
          <a:p>
            <a:pPr marL="457200" indent="-457200">
              <a:buFontTx/>
              <a:buChar char="-"/>
            </a:pPr>
            <a:endParaRPr lang="en-US" sz="1900" dirty="0" smtClean="0"/>
          </a:p>
          <a:p>
            <a:pPr marL="457200" indent="-457200">
              <a:buFontTx/>
              <a:buChar char="-"/>
            </a:pPr>
            <a:r>
              <a:rPr lang="en-US" sz="1900" dirty="0" smtClean="0"/>
              <a:t>175+ blogs on Docker | Kubernetes | Cloud</a:t>
            </a:r>
          </a:p>
          <a:p>
            <a:pPr marL="457200" indent="-457200">
              <a:buFontTx/>
              <a:buChar char="-"/>
            </a:pPr>
            <a:endParaRPr lang="en-US" sz="1900" dirty="0"/>
          </a:p>
          <a:p>
            <a:pPr marL="457200" indent="-457200">
              <a:buFontTx/>
              <a:buChar char="-"/>
            </a:pPr>
            <a:r>
              <a:rPr lang="en-US" sz="1900" dirty="0" smtClean="0"/>
              <a:t>Monthly close to 1 million visitors per month</a:t>
            </a:r>
          </a:p>
          <a:p>
            <a:pPr marL="457200" indent="-457200">
              <a:buFontTx/>
              <a:buChar char="-"/>
            </a:pPr>
            <a:endParaRPr lang="en-US" sz="1800" dirty="0"/>
          </a:p>
          <a:p>
            <a:pPr marL="457200" indent="-457200">
              <a:buFontTx/>
              <a:buChar char="-"/>
            </a:pPr>
            <a:endParaRPr lang="en-US" sz="1800" dirty="0" smtClean="0"/>
          </a:p>
          <a:p>
            <a:pPr marL="457200" indent="-457200">
              <a:buFontTx/>
              <a:buChar char="-"/>
            </a:pPr>
            <a:endParaRPr lang="en-US" dirty="0" smtClean="0"/>
          </a:p>
          <a:p>
            <a:pPr marL="457200" indent="-457200">
              <a:buFontTx/>
              <a:buChar char="-"/>
            </a:pPr>
            <a:endParaRPr lang="en-US" dirty="0"/>
          </a:p>
          <a:p>
            <a:pPr marL="457200" indent="-457200">
              <a:buFontTx/>
              <a:buChar char="-"/>
            </a:pPr>
            <a:endParaRPr lang="en-US" dirty="0" smtClean="0"/>
          </a:p>
          <a:p>
            <a:pPr marL="457200" indent="-457200">
              <a:buFontTx/>
              <a:buChar char="-"/>
            </a:pPr>
            <a:endParaRPr lang="en-US" dirty="0"/>
          </a:p>
          <a:p>
            <a:pPr marL="457200" indent="-457200">
              <a:buFontTx/>
              <a:buChar char="-"/>
            </a:pPr>
            <a:endParaRPr lang="en-US" dirty="0" smtClean="0"/>
          </a:p>
          <a:p>
            <a:pPr marL="457200" indent="-457200">
              <a:buFontTx/>
              <a:buChar char="-"/>
            </a:pPr>
            <a:endParaRPr lang="en-US" dirty="0"/>
          </a:p>
          <a:p>
            <a:pPr marL="457200" indent="-457200">
              <a:buFontTx/>
              <a:buChar char="-"/>
            </a:pPr>
            <a:endParaRPr lang="en-US" dirty="0"/>
          </a:p>
        </p:txBody>
      </p:sp>
      <p:sp>
        <p:nvSpPr>
          <p:cNvPr id="3" name="Text Placeholder 2"/>
          <p:cNvSpPr>
            <a:spLocks noGrp="1"/>
          </p:cNvSpPr>
          <p:nvPr>
            <p:ph type="body" sz="quarter" idx="14"/>
          </p:nvPr>
        </p:nvSpPr>
        <p:spPr>
          <a:xfrm>
            <a:off x="914400" y="606286"/>
            <a:ext cx="9618694" cy="713853"/>
          </a:xfrm>
        </p:spPr>
        <p:txBody>
          <a:bodyPr>
            <a:normAutofit fontScale="85000" lnSpcReduction="20000"/>
          </a:bodyPr>
          <a:lstStyle/>
          <a:p>
            <a:r>
              <a:rPr lang="en-US" dirty="0" smtClean="0"/>
              <a:t>$curl www.collabnix.com</a:t>
            </a:r>
            <a:endParaRPr lang="en-US" dirty="0"/>
          </a:p>
        </p:txBody>
      </p:sp>
      <p:pic>
        <p:nvPicPr>
          <p:cNvPr id="9" name="Picture 8"/>
          <p:cNvPicPr>
            <a:picLocks noChangeAspect="1"/>
          </p:cNvPicPr>
          <p:nvPr/>
        </p:nvPicPr>
        <p:blipFill>
          <a:blip r:embed="rId2"/>
          <a:stretch>
            <a:fillRect/>
          </a:stretch>
        </p:blipFill>
        <p:spPr>
          <a:xfrm>
            <a:off x="6202017" y="1791509"/>
            <a:ext cx="4422282" cy="2485624"/>
          </a:xfrm>
          <a:prstGeom prst="rect">
            <a:avLst/>
          </a:prstGeom>
        </p:spPr>
      </p:pic>
    </p:spTree>
    <p:extLst>
      <p:ext uri="{BB962C8B-B14F-4D97-AF65-F5344CB8AC3E}">
        <p14:creationId xmlns:p14="http://schemas.microsoft.com/office/powerpoint/2010/main" val="535152884"/>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60"/>
          <p:cNvSpPr txBox="1">
            <a:spLocks/>
          </p:cNvSpPr>
          <p:nvPr/>
        </p:nvSpPr>
        <p:spPr>
          <a:xfrm>
            <a:off x="5717407" y="1682473"/>
            <a:ext cx="4343400" cy="3787500"/>
          </a:xfrm>
          <a:prstGeom prst="rect">
            <a:avLst/>
          </a:prstGeom>
          <a:noFill/>
          <a:ln>
            <a:noFill/>
          </a:ln>
        </p:spPr>
        <p:txBody>
          <a:bodyPr wrap="square" lIns="91425" tIns="45700" rIns="91425" bIns="45700" anchor="t" anchorCtr="0">
            <a:noAutofit/>
          </a:bodyPr>
          <a:lstStyle>
            <a:lvl1pPr marL="0" indent="0" algn="l" rtl="0" eaLnBrk="1" fontAlgn="base" hangingPunct="1">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171450" indent="-171450">
              <a:lnSpc>
                <a:spcPct val="90000"/>
              </a:lnSpc>
              <a:spcBef>
                <a:spcPts val="0"/>
              </a:spcBef>
              <a:buClr>
                <a:schemeClr val="accent1"/>
              </a:buClr>
              <a:buSzPct val="100000"/>
              <a:buFont typeface="Arial"/>
              <a:buChar char="•"/>
            </a:pPr>
            <a:r>
              <a:rPr lang="en-US" sz="2000" kern="0" dirty="0" smtClean="0">
                <a:solidFill>
                  <a:schemeClr val="dk2"/>
                </a:solidFill>
                <a:latin typeface="Arial"/>
                <a:ea typeface="Arial"/>
                <a:cs typeface="Arial"/>
                <a:sym typeface="Arial"/>
              </a:rPr>
              <a:t>Standardized packaging for software and dependencies</a:t>
            </a:r>
          </a:p>
          <a:p>
            <a:pPr marL="171450" indent="-171450">
              <a:lnSpc>
                <a:spcPct val="90000"/>
              </a:lnSpc>
              <a:buClr>
                <a:schemeClr val="accent1"/>
              </a:buClr>
              <a:buSzPct val="100000"/>
              <a:buFont typeface="Arial"/>
              <a:buChar char="•"/>
            </a:pPr>
            <a:r>
              <a:rPr lang="en-US" sz="2000" kern="0" dirty="0" smtClean="0">
                <a:solidFill>
                  <a:schemeClr val="dk2"/>
                </a:solidFill>
                <a:latin typeface="Arial"/>
                <a:ea typeface="Arial"/>
                <a:cs typeface="Arial"/>
                <a:sym typeface="Arial"/>
              </a:rPr>
              <a:t>Isolate apps from each other</a:t>
            </a:r>
          </a:p>
          <a:p>
            <a:pPr marL="171450" indent="-171450">
              <a:lnSpc>
                <a:spcPct val="90000"/>
              </a:lnSpc>
              <a:buClr>
                <a:schemeClr val="accent1"/>
              </a:buClr>
              <a:buSzPct val="100000"/>
              <a:buFont typeface="Arial"/>
              <a:buChar char="•"/>
            </a:pPr>
            <a:r>
              <a:rPr lang="en-US" sz="2000" kern="0" dirty="0" smtClean="0">
                <a:solidFill>
                  <a:schemeClr val="dk2"/>
                </a:solidFill>
                <a:latin typeface="Arial"/>
                <a:ea typeface="Arial"/>
                <a:cs typeface="Arial"/>
                <a:sym typeface="Arial"/>
              </a:rPr>
              <a:t>Share the same OS kernel</a:t>
            </a:r>
          </a:p>
          <a:p>
            <a:pPr marL="171450" indent="-171450">
              <a:lnSpc>
                <a:spcPct val="90000"/>
              </a:lnSpc>
              <a:buClr>
                <a:schemeClr val="accent1"/>
              </a:buClr>
              <a:buSzPct val="100000"/>
              <a:buFont typeface="Arial"/>
              <a:buChar char="•"/>
            </a:pPr>
            <a:r>
              <a:rPr lang="en-US" sz="2000" kern="0" dirty="0" smtClean="0">
                <a:solidFill>
                  <a:schemeClr val="dk2"/>
                </a:solidFill>
                <a:latin typeface="Arial"/>
                <a:ea typeface="Arial"/>
                <a:cs typeface="Arial"/>
                <a:sym typeface="Arial"/>
              </a:rPr>
              <a:t>Works for all major Linux distributions</a:t>
            </a:r>
          </a:p>
          <a:p>
            <a:pPr marL="171450" indent="-171450">
              <a:lnSpc>
                <a:spcPct val="90000"/>
              </a:lnSpc>
              <a:buClr>
                <a:schemeClr val="accent1"/>
              </a:buClr>
              <a:buSzPct val="100000"/>
              <a:buFont typeface="Arial"/>
              <a:buChar char="•"/>
            </a:pPr>
            <a:r>
              <a:rPr lang="en-US" sz="2000" kern="0" dirty="0" smtClean="0">
                <a:solidFill>
                  <a:schemeClr val="dk2"/>
                </a:solidFill>
                <a:latin typeface="Arial"/>
                <a:ea typeface="Arial"/>
                <a:cs typeface="Arial"/>
                <a:sym typeface="Arial"/>
              </a:rPr>
              <a:t>Containers native to Windows Server 2016 &amp; 1809</a:t>
            </a:r>
          </a:p>
          <a:p>
            <a:pPr marL="171450" indent="-171450">
              <a:lnSpc>
                <a:spcPct val="90000"/>
              </a:lnSpc>
              <a:buClr>
                <a:schemeClr val="accent1"/>
              </a:buClr>
              <a:buSzPct val="100000"/>
              <a:buFont typeface="Arial"/>
              <a:buNone/>
            </a:pPr>
            <a:endParaRPr lang="en-US" sz="2000" kern="0" dirty="0">
              <a:solidFill>
                <a:schemeClr val="dk2"/>
              </a:solidFill>
              <a:latin typeface="Arial"/>
              <a:ea typeface="Arial"/>
              <a:cs typeface="Arial"/>
              <a:sym typeface="Arial"/>
            </a:endParaRPr>
          </a:p>
        </p:txBody>
      </p:sp>
      <p:pic>
        <p:nvPicPr>
          <p:cNvPr id="5" name="Shape 862"/>
          <p:cNvPicPr preferRelativeResize="0"/>
          <p:nvPr/>
        </p:nvPicPr>
        <p:blipFill rotWithShape="1">
          <a:blip r:embed="rId2">
            <a:alphaModFix/>
          </a:blip>
          <a:srcRect/>
          <a:stretch/>
        </p:blipFill>
        <p:spPr>
          <a:xfrm>
            <a:off x="1448179" y="1682473"/>
            <a:ext cx="3962700" cy="3232500"/>
          </a:xfrm>
          <a:prstGeom prst="rect">
            <a:avLst/>
          </a:prstGeom>
          <a:noFill/>
          <a:ln>
            <a:noFill/>
          </a:ln>
        </p:spPr>
      </p:pic>
      <p:sp>
        <p:nvSpPr>
          <p:cNvPr id="6" name="Text Placeholder 3"/>
          <p:cNvSpPr>
            <a:spLocks noGrp="1"/>
          </p:cNvSpPr>
          <p:nvPr>
            <p:ph type="body" sz="quarter" idx="14"/>
          </p:nvPr>
        </p:nvSpPr>
        <p:spPr>
          <a:xfrm>
            <a:off x="865417" y="636408"/>
            <a:ext cx="10124877" cy="932210"/>
          </a:xfrm>
        </p:spPr>
        <p:txBody>
          <a:bodyPr>
            <a:normAutofit lnSpcReduction="10000"/>
          </a:bodyPr>
          <a:lstStyle/>
          <a:p>
            <a:r>
              <a:rPr lang="en-US" dirty="0" smtClean="0"/>
              <a:t>What is Docker?</a:t>
            </a:r>
            <a:endParaRPr lang="en-US" dirty="0"/>
          </a:p>
        </p:txBody>
      </p:sp>
    </p:spTree>
    <p:extLst>
      <p:ext uri="{BB962C8B-B14F-4D97-AF65-F5344CB8AC3E}">
        <p14:creationId xmlns:p14="http://schemas.microsoft.com/office/powerpoint/2010/main" val="58804468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865417" y="301181"/>
            <a:ext cx="10124877" cy="932210"/>
          </a:xfrm>
        </p:spPr>
        <p:txBody>
          <a:bodyPr>
            <a:normAutofit lnSpcReduction="10000"/>
          </a:bodyPr>
          <a:lstStyle/>
          <a:p>
            <a:r>
              <a:rPr lang="en-US" dirty="0" smtClean="0"/>
              <a:t>Docker Product Offerings</a:t>
            </a:r>
            <a:endParaRPr lang="en-US" dirty="0"/>
          </a:p>
        </p:txBody>
      </p:sp>
      <p:pic>
        <p:nvPicPr>
          <p:cNvPr id="4" name="Picture 3"/>
          <p:cNvPicPr>
            <a:picLocks noChangeAspect="1"/>
          </p:cNvPicPr>
          <p:nvPr/>
        </p:nvPicPr>
        <p:blipFill>
          <a:blip r:embed="rId2"/>
          <a:stretch>
            <a:fillRect/>
          </a:stretch>
        </p:blipFill>
        <p:spPr>
          <a:xfrm>
            <a:off x="249407" y="1102513"/>
            <a:ext cx="11396557" cy="3369142"/>
          </a:xfrm>
          <a:prstGeom prst="rect">
            <a:avLst/>
          </a:prstGeom>
        </p:spPr>
      </p:pic>
      <p:pic>
        <p:nvPicPr>
          <p:cNvPr id="5" name="Picture 4"/>
          <p:cNvPicPr>
            <a:picLocks noChangeAspect="1"/>
          </p:cNvPicPr>
          <p:nvPr/>
        </p:nvPicPr>
        <p:blipFill>
          <a:blip r:embed="rId3"/>
          <a:stretch>
            <a:fillRect/>
          </a:stretch>
        </p:blipFill>
        <p:spPr>
          <a:xfrm>
            <a:off x="154754" y="3662568"/>
            <a:ext cx="1933575" cy="609600"/>
          </a:xfrm>
          <a:prstGeom prst="rect">
            <a:avLst/>
          </a:prstGeom>
        </p:spPr>
      </p:pic>
      <p:pic>
        <p:nvPicPr>
          <p:cNvPr id="6" name="Picture 5"/>
          <p:cNvPicPr>
            <a:picLocks noChangeAspect="1"/>
          </p:cNvPicPr>
          <p:nvPr/>
        </p:nvPicPr>
        <p:blipFill>
          <a:blip r:embed="rId3"/>
          <a:stretch>
            <a:fillRect/>
          </a:stretch>
        </p:blipFill>
        <p:spPr>
          <a:xfrm>
            <a:off x="249406" y="2235242"/>
            <a:ext cx="1590823" cy="599397"/>
          </a:xfrm>
          <a:prstGeom prst="rect">
            <a:avLst/>
          </a:prstGeom>
        </p:spPr>
      </p:pic>
    </p:spTree>
    <p:extLst>
      <p:ext uri="{BB962C8B-B14F-4D97-AF65-F5344CB8AC3E}">
        <p14:creationId xmlns:p14="http://schemas.microsoft.com/office/powerpoint/2010/main" val="4019803097"/>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65687" y="35893"/>
            <a:ext cx="10124877" cy="932210"/>
          </a:xfrm>
        </p:spPr>
        <p:txBody>
          <a:bodyPr>
            <a:normAutofit lnSpcReduction="10000"/>
          </a:bodyPr>
          <a:lstStyle/>
          <a:p>
            <a:r>
              <a:rPr lang="en-US" dirty="0" smtClean="0"/>
              <a:t>History of Docker</a:t>
            </a:r>
            <a:endParaRPr lang="en-US" dirty="0"/>
          </a:p>
        </p:txBody>
      </p:sp>
      <p:sp>
        <p:nvSpPr>
          <p:cNvPr id="4" name="Content Placeholder 2"/>
          <p:cNvSpPr txBox="1">
            <a:spLocks/>
          </p:cNvSpPr>
          <p:nvPr/>
        </p:nvSpPr>
        <p:spPr>
          <a:xfrm>
            <a:off x="780633" y="1244549"/>
            <a:ext cx="9294984" cy="4316278"/>
          </a:xfrm>
          <a:prstGeom prst="rect">
            <a:avLst/>
          </a:prstGeom>
        </p:spPr>
        <p:txBody>
          <a:bodyPr>
            <a:normAutofit fontScale="25000" lnSpcReduction="20000"/>
          </a:bodyPr>
          <a:lstStyle>
            <a:lvl1pPr marL="305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1pPr>
            <a:lvl2pPr marL="527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2pPr>
            <a:lvl3pPr marL="750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3pPr>
            <a:lvl4pPr marL="972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4pPr>
            <a:lvl5pPr marL="1194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5pPr>
            <a:lvl6pPr marL="14168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6pPr>
            <a:lvl7pPr marL="16390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7pPr>
            <a:lvl8pPr marL="186134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8pPr>
            <a:lvl9pPr marL="2083594" marR="0" indent="-305594" algn="l" defTabSz="410766" rtl="0" latinLnBrk="0">
              <a:lnSpc>
                <a:spcPct val="100000"/>
              </a:lnSpc>
              <a:spcBef>
                <a:spcPts val="2950"/>
              </a:spcBef>
              <a:spcAft>
                <a:spcPts val="0"/>
              </a:spcAft>
              <a:buClrTx/>
              <a:buSzPct val="145000"/>
              <a:buFontTx/>
              <a:buChar char="•"/>
              <a:tabLst/>
              <a:defRPr sz="2200" b="0" i="0" u="none" strike="noStrike" cap="none" spc="0" baseline="0">
                <a:ln>
                  <a:noFill/>
                </a:ln>
                <a:solidFill>
                  <a:srgbClr val="000000"/>
                </a:solidFill>
                <a:uFillTx/>
                <a:latin typeface="Helvetica Neue"/>
                <a:ea typeface="Helvetica Neue"/>
                <a:cs typeface="Helvetica Neue"/>
                <a:sym typeface="Helvetica Neue"/>
              </a:defRPr>
            </a:lvl9pPr>
          </a:lstStyle>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 A Company as well as Product – 6 Years Old company</a:t>
            </a:r>
          </a:p>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Developed by DotCloud Inc. ( Currently Docker Inc.)</a:t>
            </a:r>
          </a:p>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A Framework they built their PaaS upon.</a:t>
            </a:r>
          </a:p>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Released it as open source 3 and 1/2 years back</a:t>
            </a:r>
          </a:p>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Cross-platform nature and friendliness towards System Admin and Developers</a:t>
            </a:r>
          </a:p>
          <a:p>
            <a:pPr marL="285750" indent="-285750" hangingPunct="1">
              <a:buFont typeface="Wingdings" panose="05000000000000000000" pitchFamily="2" charset="2"/>
              <a:buChar char="Ø"/>
            </a:pPr>
            <a:r>
              <a:rPr lang="en-US" sz="7200" dirty="0">
                <a:latin typeface="Helvetica" panose="020B0604020202020204" pitchFamily="34" charset="0"/>
                <a:cs typeface="Helvetica" panose="020B0604020202020204" pitchFamily="34" charset="0"/>
              </a:rPr>
              <a:t>P</a:t>
            </a:r>
            <a:r>
              <a:rPr lang="en-US" sz="7200" dirty="0" smtClean="0">
                <a:latin typeface="Helvetica" panose="020B0604020202020204" pitchFamily="34" charset="0"/>
                <a:cs typeface="Helvetica" panose="020B0604020202020204" pitchFamily="34" charset="0"/>
              </a:rPr>
              <a:t>ossible to set up in any OS, be it Windows, OSX, Linux, Solaris - It work the same way</a:t>
            </a:r>
          </a:p>
          <a:p>
            <a:pPr marL="285750" indent="-285750" hangingPunct="1">
              <a:buFont typeface="Wingdings" panose="05000000000000000000" pitchFamily="2" charset="2"/>
              <a:buChar char="Ø"/>
            </a:pPr>
            <a:r>
              <a:rPr lang="en-US" sz="7200" dirty="0" smtClean="0">
                <a:latin typeface="Helvetica" panose="020B0604020202020204" pitchFamily="34" charset="0"/>
                <a:cs typeface="Helvetica" panose="020B0604020202020204" pitchFamily="34" charset="0"/>
              </a:rPr>
              <a:t> Guaranteed to run the same way - Your development desktop, a bare-metal server, virtual machine, data center, or cloud</a:t>
            </a:r>
          </a:p>
          <a:p>
            <a:pPr hangingPunct="1"/>
            <a:endParaRPr lang="en-US" dirty="0"/>
          </a:p>
        </p:txBody>
      </p:sp>
    </p:spTree>
    <p:extLst>
      <p:ext uri="{BB962C8B-B14F-4D97-AF65-F5344CB8AC3E}">
        <p14:creationId xmlns:p14="http://schemas.microsoft.com/office/powerpoint/2010/main" val="141517512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Today Docker runs on</a:t>
            </a:r>
            <a:endParaRPr lang="en-US" dirty="0"/>
          </a:p>
        </p:txBody>
      </p:sp>
      <p:pic>
        <p:nvPicPr>
          <p:cNvPr id="6" name="Picture 5"/>
          <p:cNvPicPr>
            <a:picLocks noChangeAspect="1"/>
          </p:cNvPicPr>
          <p:nvPr/>
        </p:nvPicPr>
        <p:blipFill>
          <a:blip r:embed="rId2"/>
          <a:stretch>
            <a:fillRect/>
          </a:stretch>
        </p:blipFill>
        <p:spPr>
          <a:xfrm>
            <a:off x="1617436" y="1662927"/>
            <a:ext cx="2107555" cy="1293404"/>
          </a:xfrm>
          <a:prstGeom prst="rect">
            <a:avLst/>
          </a:prstGeom>
        </p:spPr>
      </p:pic>
      <p:pic>
        <p:nvPicPr>
          <p:cNvPr id="7" name="Picture 6"/>
          <p:cNvPicPr>
            <a:picLocks noChangeAspect="1"/>
          </p:cNvPicPr>
          <p:nvPr/>
        </p:nvPicPr>
        <p:blipFill>
          <a:blip r:embed="rId3"/>
          <a:stretch>
            <a:fillRect/>
          </a:stretch>
        </p:blipFill>
        <p:spPr>
          <a:xfrm>
            <a:off x="1694259" y="3798031"/>
            <a:ext cx="2130425" cy="1511294"/>
          </a:xfrm>
          <a:prstGeom prst="rect">
            <a:avLst/>
          </a:prstGeom>
        </p:spPr>
      </p:pic>
      <p:pic>
        <p:nvPicPr>
          <p:cNvPr id="8" name="Picture 7"/>
          <p:cNvPicPr>
            <a:picLocks noChangeAspect="1"/>
          </p:cNvPicPr>
          <p:nvPr/>
        </p:nvPicPr>
        <p:blipFill>
          <a:blip r:embed="rId4"/>
          <a:stretch>
            <a:fillRect/>
          </a:stretch>
        </p:blipFill>
        <p:spPr>
          <a:xfrm>
            <a:off x="1804428" y="2957065"/>
            <a:ext cx="1733570" cy="840966"/>
          </a:xfrm>
          <a:prstGeom prst="rect">
            <a:avLst/>
          </a:prstGeom>
        </p:spPr>
      </p:pic>
      <p:pic>
        <p:nvPicPr>
          <p:cNvPr id="9" name="Picture 8"/>
          <p:cNvPicPr>
            <a:picLocks noChangeAspect="1"/>
          </p:cNvPicPr>
          <p:nvPr/>
        </p:nvPicPr>
        <p:blipFill>
          <a:blip r:embed="rId5"/>
          <a:stretch>
            <a:fillRect/>
          </a:stretch>
        </p:blipFill>
        <p:spPr>
          <a:xfrm>
            <a:off x="6080027" y="4539259"/>
            <a:ext cx="2065791" cy="566323"/>
          </a:xfrm>
          <a:prstGeom prst="rect">
            <a:avLst/>
          </a:prstGeom>
        </p:spPr>
      </p:pic>
      <p:pic>
        <p:nvPicPr>
          <p:cNvPr id="10" name="Picture 9"/>
          <p:cNvPicPr>
            <a:picLocks noChangeAspect="1"/>
          </p:cNvPicPr>
          <p:nvPr/>
        </p:nvPicPr>
        <p:blipFill>
          <a:blip r:embed="rId6"/>
          <a:stretch>
            <a:fillRect/>
          </a:stretch>
        </p:blipFill>
        <p:spPr>
          <a:xfrm>
            <a:off x="7262507" y="3947825"/>
            <a:ext cx="2383744" cy="464498"/>
          </a:xfrm>
          <a:prstGeom prst="rect">
            <a:avLst/>
          </a:prstGeom>
        </p:spPr>
      </p:pic>
      <p:pic>
        <p:nvPicPr>
          <p:cNvPr id="11" name="Picture 10"/>
          <p:cNvPicPr>
            <a:picLocks noChangeAspect="1"/>
          </p:cNvPicPr>
          <p:nvPr/>
        </p:nvPicPr>
        <p:blipFill>
          <a:blip r:embed="rId7"/>
          <a:stretch>
            <a:fillRect/>
          </a:stretch>
        </p:blipFill>
        <p:spPr>
          <a:xfrm>
            <a:off x="4110310" y="1839792"/>
            <a:ext cx="1201027" cy="131351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993" y="1839792"/>
            <a:ext cx="2963062" cy="1697935"/>
          </a:xfrm>
          <a:prstGeom prst="rect">
            <a:avLst/>
          </a:prstGeom>
        </p:spPr>
      </p:pic>
      <p:pic>
        <p:nvPicPr>
          <p:cNvPr id="13" name="Picture 12"/>
          <p:cNvPicPr>
            <a:picLocks noChangeAspect="1"/>
          </p:cNvPicPr>
          <p:nvPr/>
        </p:nvPicPr>
        <p:blipFill>
          <a:blip r:embed="rId9"/>
          <a:stretch>
            <a:fillRect/>
          </a:stretch>
        </p:blipFill>
        <p:spPr>
          <a:xfrm>
            <a:off x="3814880" y="3448130"/>
            <a:ext cx="1791886" cy="1814733"/>
          </a:xfrm>
          <a:prstGeom prst="rect">
            <a:avLst/>
          </a:prstGeom>
        </p:spPr>
      </p:pic>
      <p:pic>
        <p:nvPicPr>
          <p:cNvPr id="14" name="Picture 13"/>
          <p:cNvPicPr>
            <a:picLocks noChangeAspect="1"/>
          </p:cNvPicPr>
          <p:nvPr/>
        </p:nvPicPr>
        <p:blipFill>
          <a:blip r:embed="rId10"/>
          <a:stretch>
            <a:fillRect/>
          </a:stretch>
        </p:blipFill>
        <p:spPr>
          <a:xfrm>
            <a:off x="5658619" y="3688137"/>
            <a:ext cx="1153885" cy="667359"/>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03055" y="1429694"/>
            <a:ext cx="1215992" cy="1215992"/>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39448" y="4417554"/>
            <a:ext cx="1644826" cy="606758"/>
          </a:xfrm>
          <a:prstGeom prst="rect">
            <a:avLst/>
          </a:prstGeom>
        </p:spPr>
      </p:pic>
    </p:spTree>
    <p:extLst>
      <p:ext uri="{BB962C8B-B14F-4D97-AF65-F5344CB8AC3E}">
        <p14:creationId xmlns:p14="http://schemas.microsoft.com/office/powerpoint/2010/main" val="9309303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19" y="1766422"/>
            <a:ext cx="7179475" cy="2252685"/>
          </a:xfrm>
        </p:spPr>
        <p:txBody>
          <a:bodyPr>
            <a:normAutofit fontScale="92500" lnSpcReduction="10000"/>
          </a:bodyPr>
          <a:lstStyle/>
          <a:p>
            <a:r>
              <a:rPr lang="en-US" dirty="0" smtClean="0">
                <a:cs typeface="Helvetica" panose="020B0604020202020204" pitchFamily="34" charset="0"/>
              </a:rPr>
              <a:t>Traditional Software Development WorkFlow</a:t>
            </a:r>
          </a:p>
          <a:p>
            <a:r>
              <a:rPr lang="en-US" dirty="0" smtClean="0">
                <a:cs typeface="Helvetica" panose="020B0604020202020204" pitchFamily="34" charset="0"/>
              </a:rPr>
              <a:t>     (without Docker)</a:t>
            </a:r>
            <a:endParaRPr lang="en-US" dirty="0">
              <a:cs typeface="Helvetica" panose="020B0604020202020204" pitchFamily="34" charset="0"/>
            </a:endParaRPr>
          </a:p>
        </p:txBody>
      </p:sp>
    </p:spTree>
    <p:extLst>
      <p:ext uri="{BB962C8B-B14F-4D97-AF65-F5344CB8AC3E}">
        <p14:creationId xmlns:p14="http://schemas.microsoft.com/office/powerpoint/2010/main" val="3896377056"/>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8089" y="489098"/>
            <a:ext cx="9681185" cy="4823549"/>
          </a:xfrm>
          <a:prstGeom prst="rect">
            <a:avLst/>
          </a:prstGeom>
        </p:spPr>
      </p:pic>
      <p:pic>
        <p:nvPicPr>
          <p:cNvPr id="6" name="Picture 5"/>
          <p:cNvPicPr>
            <a:picLocks noChangeAspect="1"/>
          </p:cNvPicPr>
          <p:nvPr/>
        </p:nvPicPr>
        <p:blipFill>
          <a:blip r:embed="rId3"/>
          <a:stretch>
            <a:fillRect/>
          </a:stretch>
        </p:blipFill>
        <p:spPr>
          <a:xfrm>
            <a:off x="1159281" y="4922122"/>
            <a:ext cx="1201147" cy="566058"/>
          </a:xfrm>
          <a:prstGeom prst="rect">
            <a:avLst/>
          </a:prstGeom>
        </p:spPr>
      </p:pic>
      <p:pic>
        <p:nvPicPr>
          <p:cNvPr id="7" name="Picture 6"/>
          <p:cNvPicPr>
            <a:picLocks noChangeAspect="1"/>
          </p:cNvPicPr>
          <p:nvPr/>
        </p:nvPicPr>
        <p:blipFill>
          <a:blip r:embed="rId3"/>
          <a:stretch>
            <a:fillRect/>
          </a:stretch>
        </p:blipFill>
        <p:spPr>
          <a:xfrm>
            <a:off x="6273541" y="680806"/>
            <a:ext cx="2232506" cy="1052101"/>
          </a:xfrm>
          <a:prstGeom prst="rect">
            <a:avLst/>
          </a:prstGeom>
        </p:spPr>
      </p:pic>
    </p:spTree>
    <p:extLst>
      <p:ext uri="{BB962C8B-B14F-4D97-AF65-F5344CB8AC3E}">
        <p14:creationId xmlns:p14="http://schemas.microsoft.com/office/powerpoint/2010/main" val="138415930"/>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59281" y="4922122"/>
            <a:ext cx="1201147" cy="566058"/>
          </a:xfrm>
          <a:prstGeom prst="rect">
            <a:avLst/>
          </a:prstGeom>
        </p:spPr>
      </p:pic>
      <p:pic>
        <p:nvPicPr>
          <p:cNvPr id="7" name="Picture 6"/>
          <p:cNvPicPr>
            <a:picLocks noChangeAspect="1"/>
          </p:cNvPicPr>
          <p:nvPr/>
        </p:nvPicPr>
        <p:blipFill>
          <a:blip r:embed="rId2"/>
          <a:stretch>
            <a:fillRect/>
          </a:stretch>
        </p:blipFill>
        <p:spPr>
          <a:xfrm>
            <a:off x="6273541" y="680806"/>
            <a:ext cx="2232506" cy="1052101"/>
          </a:xfrm>
          <a:prstGeom prst="rect">
            <a:avLst/>
          </a:prstGeom>
        </p:spPr>
      </p:pic>
      <p:pic>
        <p:nvPicPr>
          <p:cNvPr id="5" name="Picture 4"/>
          <p:cNvPicPr>
            <a:picLocks noChangeAspect="1"/>
          </p:cNvPicPr>
          <p:nvPr/>
        </p:nvPicPr>
        <p:blipFill>
          <a:blip r:embed="rId3"/>
          <a:stretch>
            <a:fillRect/>
          </a:stretch>
        </p:blipFill>
        <p:spPr>
          <a:xfrm>
            <a:off x="956931" y="532812"/>
            <a:ext cx="9519004" cy="4783467"/>
          </a:xfrm>
          <a:prstGeom prst="rect">
            <a:avLst/>
          </a:prstGeom>
        </p:spPr>
      </p:pic>
    </p:spTree>
    <p:extLst>
      <p:ext uri="{BB962C8B-B14F-4D97-AF65-F5344CB8AC3E}">
        <p14:creationId xmlns:p14="http://schemas.microsoft.com/office/powerpoint/2010/main" val="3774757282"/>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8236" y="790013"/>
            <a:ext cx="9254202" cy="4361369"/>
          </a:xfrm>
          <a:prstGeom prst="rect">
            <a:avLst/>
          </a:prstGeom>
        </p:spPr>
      </p:pic>
    </p:spTree>
    <p:extLst>
      <p:ext uri="{BB962C8B-B14F-4D97-AF65-F5344CB8AC3E}">
        <p14:creationId xmlns:p14="http://schemas.microsoft.com/office/powerpoint/2010/main" val="233642222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4516" y="698205"/>
            <a:ext cx="9502510" cy="4469218"/>
          </a:xfrm>
          <a:prstGeom prst="rect">
            <a:avLst/>
          </a:prstGeom>
        </p:spPr>
      </p:pic>
    </p:spTree>
    <p:extLst>
      <p:ext uri="{BB962C8B-B14F-4D97-AF65-F5344CB8AC3E}">
        <p14:creationId xmlns:p14="http://schemas.microsoft.com/office/powerpoint/2010/main" val="3401586473"/>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8186" y="909493"/>
            <a:ext cx="9235267" cy="4523744"/>
          </a:xfrm>
          <a:prstGeom prst="rect">
            <a:avLst/>
          </a:prstGeom>
        </p:spPr>
      </p:pic>
    </p:spTree>
    <p:extLst>
      <p:ext uri="{BB962C8B-B14F-4D97-AF65-F5344CB8AC3E}">
        <p14:creationId xmlns:p14="http://schemas.microsoft.com/office/powerpoint/2010/main" val="201873677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65417" y="1640948"/>
            <a:ext cx="11136636" cy="3655058"/>
          </a:xfrm>
        </p:spPr>
        <p:txBody>
          <a:bodyPr>
            <a:normAutofit/>
          </a:bodyPr>
          <a:lstStyle/>
          <a:p>
            <a:pPr marL="285750" indent="-285750">
              <a:buFontTx/>
              <a:buChar char="-"/>
            </a:pPr>
            <a:r>
              <a:rPr lang="en-US" sz="1900" dirty="0">
                <a:solidFill>
                  <a:schemeClr val="tx1"/>
                </a:solidFill>
              </a:rPr>
              <a:t>A Shift from Monolithic to Microservices Architecture</a:t>
            </a:r>
          </a:p>
          <a:p>
            <a:pPr marL="285750" indent="-285750">
              <a:buFontTx/>
              <a:buChar char="-"/>
            </a:pPr>
            <a:r>
              <a:rPr lang="en-US" sz="1900" dirty="0">
                <a:solidFill>
                  <a:schemeClr val="tx1"/>
                </a:solidFill>
              </a:rPr>
              <a:t>Traditional Software Development </a:t>
            </a:r>
            <a:r>
              <a:rPr lang="en-US" sz="1900" dirty="0" smtClean="0">
                <a:solidFill>
                  <a:schemeClr val="tx1"/>
                </a:solidFill>
              </a:rPr>
              <a:t>Workflow(with/without </a:t>
            </a:r>
            <a:r>
              <a:rPr lang="en-US" sz="1900" dirty="0">
                <a:solidFill>
                  <a:schemeClr val="tx1"/>
                </a:solidFill>
              </a:rPr>
              <a:t>Docker)</a:t>
            </a:r>
          </a:p>
          <a:p>
            <a:pPr marL="285750" indent="-285750">
              <a:buFontTx/>
              <a:buChar char="-"/>
            </a:pPr>
            <a:r>
              <a:rPr lang="en-US" sz="1900" dirty="0">
                <a:solidFill>
                  <a:schemeClr val="tx1"/>
                </a:solidFill>
              </a:rPr>
              <a:t>What is Docker? What problem does it solve for us</a:t>
            </a:r>
            <a:r>
              <a:rPr lang="en-US" sz="1900" dirty="0" smtClean="0">
                <a:solidFill>
                  <a:schemeClr val="tx1"/>
                </a:solidFill>
              </a:rPr>
              <a:t>?</a:t>
            </a:r>
          </a:p>
          <a:p>
            <a:pPr marL="285750" indent="-285750">
              <a:buFontTx/>
              <a:buChar char="-"/>
            </a:pPr>
            <a:r>
              <a:rPr lang="en-US" sz="1900" dirty="0" smtClean="0">
                <a:solidFill>
                  <a:schemeClr val="tx1"/>
                </a:solidFill>
              </a:rPr>
              <a:t>Docker Vs Linux Containers</a:t>
            </a:r>
            <a:endParaRPr lang="en-US" sz="1900" dirty="0">
              <a:solidFill>
                <a:schemeClr val="tx1"/>
              </a:solidFill>
            </a:endParaRPr>
          </a:p>
          <a:p>
            <a:pPr marL="285750" indent="-285750">
              <a:buFontTx/>
              <a:buChar char="-"/>
            </a:pPr>
            <a:r>
              <a:rPr lang="en-US" sz="1900" dirty="0" smtClean="0">
                <a:solidFill>
                  <a:schemeClr val="tx1"/>
                </a:solidFill>
              </a:rPr>
              <a:t>Docker </a:t>
            </a:r>
            <a:r>
              <a:rPr lang="en-US" sz="1900" dirty="0">
                <a:solidFill>
                  <a:schemeClr val="tx1"/>
                </a:solidFill>
              </a:rPr>
              <a:t>Vs Virtual </a:t>
            </a:r>
            <a:r>
              <a:rPr lang="en-US" sz="1900" dirty="0" smtClean="0">
                <a:solidFill>
                  <a:schemeClr val="tx1"/>
                </a:solidFill>
              </a:rPr>
              <a:t>Machine</a:t>
            </a:r>
          </a:p>
          <a:p>
            <a:pPr marL="285750" indent="-285750">
              <a:buFontTx/>
              <a:buChar char="-"/>
            </a:pPr>
            <a:r>
              <a:rPr lang="en-US" sz="1900" dirty="0" smtClean="0">
                <a:solidFill>
                  <a:schemeClr val="tx1"/>
                </a:solidFill>
              </a:rPr>
              <a:t>Docker Underlying Technology</a:t>
            </a:r>
            <a:endParaRPr lang="en-US" sz="1900" dirty="0">
              <a:solidFill>
                <a:schemeClr val="tx1"/>
              </a:solidFill>
            </a:endParaRPr>
          </a:p>
          <a:p>
            <a:pPr marL="285750" indent="-285750">
              <a:buFontTx/>
              <a:buChar char="-"/>
            </a:pPr>
            <a:r>
              <a:rPr lang="en-US" sz="1900" dirty="0" smtClean="0">
                <a:solidFill>
                  <a:schemeClr val="tx1"/>
                </a:solidFill>
              </a:rPr>
              <a:t>Running Your First Docker Container - </a:t>
            </a:r>
            <a:r>
              <a:rPr lang="en-US" sz="1900" dirty="0" smtClean="0">
                <a:solidFill>
                  <a:srgbClr val="00B0F0"/>
                </a:solidFill>
              </a:rPr>
              <a:t>Demo</a:t>
            </a:r>
          </a:p>
          <a:p>
            <a:pPr marL="285750" indent="-285750">
              <a:buFontTx/>
              <a:buChar char="-"/>
            </a:pPr>
            <a:r>
              <a:rPr lang="en-US" sz="1900" dirty="0" smtClean="0">
                <a:solidFill>
                  <a:schemeClr val="tx1"/>
                </a:solidFill>
              </a:rPr>
              <a:t>Using </a:t>
            </a:r>
            <a:r>
              <a:rPr lang="en-US" sz="1900" dirty="0">
                <a:solidFill>
                  <a:schemeClr val="tx1"/>
                </a:solidFill>
              </a:rPr>
              <a:t>Docker: Build, Ship and Run </a:t>
            </a:r>
            <a:r>
              <a:rPr lang="en-US" sz="1900" dirty="0" smtClean="0">
                <a:solidFill>
                  <a:schemeClr val="tx1"/>
                </a:solidFill>
              </a:rPr>
              <a:t>Workflow - </a:t>
            </a:r>
            <a:r>
              <a:rPr lang="en-US" sz="1900" dirty="0" smtClean="0">
                <a:solidFill>
                  <a:srgbClr val="00B0F0"/>
                </a:solidFill>
              </a:rPr>
              <a:t>Demo</a:t>
            </a:r>
          </a:p>
          <a:p>
            <a:pPr marL="285750" indent="-285750">
              <a:buFontTx/>
              <a:buChar char="-"/>
            </a:pPr>
            <a:r>
              <a:rPr lang="en-US" sz="1900" dirty="0" smtClean="0">
                <a:solidFill>
                  <a:schemeClr val="tx1"/>
                </a:solidFill>
              </a:rPr>
              <a:t>Building Your Docker Image using Dockerfile </a:t>
            </a:r>
            <a:r>
              <a:rPr lang="en-US" sz="1900" dirty="0" smtClean="0">
                <a:solidFill>
                  <a:schemeClr val="tx1"/>
                </a:solidFill>
              </a:rPr>
              <a:t>– </a:t>
            </a:r>
            <a:r>
              <a:rPr lang="en-US" sz="1900" dirty="0" smtClean="0">
                <a:solidFill>
                  <a:srgbClr val="00B0F0"/>
                </a:solidFill>
              </a:rPr>
              <a:t>Demo</a:t>
            </a:r>
          </a:p>
          <a:p>
            <a:pPr marL="285750" indent="-285750">
              <a:buFontTx/>
              <a:buChar char="-"/>
            </a:pPr>
            <a:r>
              <a:rPr lang="en-US" sz="1900" dirty="0" smtClean="0">
                <a:solidFill>
                  <a:schemeClr val="tx1"/>
                </a:solidFill>
              </a:rPr>
              <a:t>Introduction to Docker Compose – </a:t>
            </a:r>
            <a:r>
              <a:rPr lang="en-US" sz="1900" dirty="0" smtClean="0">
                <a:solidFill>
                  <a:srgbClr val="00B0F0"/>
                </a:solidFill>
              </a:rPr>
              <a:t>Demo</a:t>
            </a:r>
          </a:p>
          <a:p>
            <a:pPr marL="285750" indent="-285750">
              <a:buFontTx/>
              <a:buChar char="-"/>
            </a:pPr>
            <a:r>
              <a:rPr lang="en-US" sz="1900" dirty="0" smtClean="0">
                <a:solidFill>
                  <a:schemeClr val="tx1"/>
                </a:solidFill>
              </a:rPr>
              <a:t>Docker Workshop</a:t>
            </a:r>
          </a:p>
          <a:p>
            <a:pPr marL="285750" indent="-285750">
              <a:buFontTx/>
              <a:buChar char="-"/>
            </a:pPr>
            <a:endParaRPr lang="en-US" sz="1900" dirty="0" smtClean="0">
              <a:solidFill>
                <a:srgbClr val="00B0F0"/>
              </a:solidFill>
            </a:endParaRPr>
          </a:p>
          <a:p>
            <a:endParaRPr lang="en-US" sz="1900" dirty="0">
              <a:solidFill>
                <a:schemeClr val="tx1"/>
              </a:solidFill>
            </a:endParaRPr>
          </a:p>
          <a:p>
            <a:pPr marL="285750" indent="-285750">
              <a:buFontTx/>
              <a:buChar char="-"/>
            </a:pPr>
            <a:endParaRPr lang="en-US" sz="1900" dirty="0" smtClean="0">
              <a:solidFill>
                <a:schemeClr val="tx1"/>
              </a:solidFill>
            </a:endParaRPr>
          </a:p>
          <a:p>
            <a:pPr marL="285750" indent="-285750">
              <a:buFontTx/>
              <a:buChar char="-"/>
            </a:pPr>
            <a:endParaRPr lang="en-US" sz="1900" dirty="0">
              <a:solidFill>
                <a:schemeClr val="tx1"/>
              </a:solidFill>
            </a:endParaRPr>
          </a:p>
          <a:p>
            <a:endParaRPr lang="en-US" dirty="0"/>
          </a:p>
        </p:txBody>
      </p:sp>
      <p:sp>
        <p:nvSpPr>
          <p:cNvPr id="3" name="Text Placeholder 2"/>
          <p:cNvSpPr>
            <a:spLocks noGrp="1"/>
          </p:cNvSpPr>
          <p:nvPr>
            <p:ph type="body" sz="quarter" idx="14"/>
          </p:nvPr>
        </p:nvSpPr>
        <p:spPr/>
        <p:txBody>
          <a:bodyPr>
            <a:normAutofit lnSpcReduction="10000"/>
          </a:bodyPr>
          <a:lstStyle/>
          <a:p>
            <a:r>
              <a:rPr lang="en-US" dirty="0" smtClean="0"/>
              <a:t>Agenda  </a:t>
            </a:r>
            <a:endParaRPr lang="en-US" dirty="0"/>
          </a:p>
        </p:txBody>
      </p:sp>
    </p:spTree>
    <p:extLst>
      <p:ext uri="{BB962C8B-B14F-4D97-AF65-F5344CB8AC3E}">
        <p14:creationId xmlns:p14="http://schemas.microsoft.com/office/powerpoint/2010/main" val="412104227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fontScale="77500" lnSpcReduction="20000"/>
          </a:bodyPr>
          <a:lstStyle/>
          <a:p>
            <a:r>
              <a:rPr lang="en-US" dirty="0" smtClean="0">
                <a:cs typeface="Helvetica" panose="020B0604020202020204" pitchFamily="34" charset="0"/>
              </a:rPr>
              <a:t>Traditional Software Development WorkFlow</a:t>
            </a:r>
          </a:p>
          <a:p>
            <a:r>
              <a:rPr lang="en-US" dirty="0" smtClean="0">
                <a:cs typeface="Helvetica" panose="020B0604020202020204" pitchFamily="34" charset="0"/>
              </a:rPr>
              <a:t>     (with Docker)</a:t>
            </a:r>
            <a:endParaRPr lang="en-US" dirty="0">
              <a:cs typeface="Helvetica" panose="020B0604020202020204" pitchFamily="34" charset="0"/>
            </a:endParaRPr>
          </a:p>
        </p:txBody>
      </p:sp>
    </p:spTree>
    <p:extLst>
      <p:ext uri="{BB962C8B-B14F-4D97-AF65-F5344CB8AC3E}">
        <p14:creationId xmlns:p14="http://schemas.microsoft.com/office/powerpoint/2010/main" val="407573141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8004" y="1137684"/>
            <a:ext cx="8212925" cy="4098801"/>
          </a:xfrm>
          <a:prstGeom prst="rect">
            <a:avLst/>
          </a:prstGeom>
        </p:spPr>
      </p:pic>
    </p:spTree>
    <p:extLst>
      <p:ext uri="{BB962C8B-B14F-4D97-AF65-F5344CB8AC3E}">
        <p14:creationId xmlns:p14="http://schemas.microsoft.com/office/powerpoint/2010/main" val="250385106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390" y="889287"/>
            <a:ext cx="8881250" cy="4416359"/>
          </a:xfrm>
          <a:prstGeom prst="rect">
            <a:avLst/>
          </a:prstGeom>
        </p:spPr>
      </p:pic>
    </p:spTree>
    <p:extLst>
      <p:ext uri="{BB962C8B-B14F-4D97-AF65-F5344CB8AC3E}">
        <p14:creationId xmlns:p14="http://schemas.microsoft.com/office/powerpoint/2010/main" val="3170273996"/>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642" y="902071"/>
            <a:ext cx="9229060" cy="4403840"/>
          </a:xfrm>
          <a:prstGeom prst="rect">
            <a:avLst/>
          </a:prstGeom>
        </p:spPr>
      </p:pic>
    </p:spTree>
    <p:extLst>
      <p:ext uri="{BB962C8B-B14F-4D97-AF65-F5344CB8AC3E}">
        <p14:creationId xmlns:p14="http://schemas.microsoft.com/office/powerpoint/2010/main" val="333410381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smtClean="0">
                <a:cs typeface="Helvetica" panose="020B0604020202020204" pitchFamily="34" charset="0"/>
              </a:rPr>
              <a:t>Docker Vs VM</a:t>
            </a:r>
            <a:endParaRPr lang="en-US" dirty="0">
              <a:cs typeface="Helvetica" panose="020B0604020202020204" pitchFamily="34" charset="0"/>
            </a:endParaRPr>
          </a:p>
        </p:txBody>
      </p:sp>
    </p:spTree>
    <p:extLst>
      <p:ext uri="{BB962C8B-B14F-4D97-AF65-F5344CB8AC3E}">
        <p14:creationId xmlns:p14="http://schemas.microsoft.com/office/powerpoint/2010/main" val="273886161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333250" y="2273822"/>
            <a:ext cx="10124877" cy="932210"/>
          </a:xfrm>
        </p:spPr>
        <p:txBody>
          <a:bodyPr>
            <a:normAutofit lnSpcReduction="10000"/>
          </a:bodyPr>
          <a:lstStyle/>
          <a:p>
            <a:r>
              <a:rPr lang="en-US" dirty="0" smtClean="0"/>
              <a:t>Docker Containers are NOT VMs</a:t>
            </a:r>
            <a:endParaRPr lang="en-US" dirty="0"/>
          </a:p>
        </p:txBody>
      </p:sp>
    </p:spTree>
    <p:extLst>
      <p:ext uri="{BB962C8B-B14F-4D97-AF65-F5344CB8AC3E}">
        <p14:creationId xmlns:p14="http://schemas.microsoft.com/office/powerpoint/2010/main" val="391426612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Virtual Machine</a:t>
            </a:r>
            <a:endParaRPr lang="en-US" dirty="0"/>
          </a:p>
        </p:txBody>
      </p:sp>
      <p:pic>
        <p:nvPicPr>
          <p:cNvPr id="4" name="Shape 377"/>
          <p:cNvPicPr preferRelativeResize="0"/>
          <p:nvPr/>
        </p:nvPicPr>
        <p:blipFill rotWithShape="1">
          <a:blip r:embed="rId2">
            <a:alphaModFix/>
          </a:blip>
          <a:srcRect/>
          <a:stretch/>
        </p:blipFill>
        <p:spPr>
          <a:xfrm>
            <a:off x="3519377" y="2020185"/>
            <a:ext cx="5029200" cy="3228069"/>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383528308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Containers</a:t>
            </a:r>
            <a:endParaRPr lang="en-US" dirty="0"/>
          </a:p>
        </p:txBody>
      </p:sp>
      <p:pic>
        <p:nvPicPr>
          <p:cNvPr id="4" name="Shape 385"/>
          <p:cNvPicPr preferRelativeResize="0"/>
          <p:nvPr/>
        </p:nvPicPr>
        <p:blipFill rotWithShape="1">
          <a:blip r:embed="rId2">
            <a:alphaModFix/>
          </a:blip>
          <a:srcRect/>
          <a:stretch/>
        </p:blipFill>
        <p:spPr>
          <a:xfrm>
            <a:off x="3573863" y="1656952"/>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81272063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Docker Container Vs VM</a:t>
            </a:r>
            <a:endParaRPr lang="en-US" dirty="0"/>
          </a:p>
        </p:txBody>
      </p:sp>
      <p:pic>
        <p:nvPicPr>
          <p:cNvPr id="4" name="Picture 3"/>
          <p:cNvPicPr>
            <a:picLocks noChangeAspect="1"/>
          </p:cNvPicPr>
          <p:nvPr/>
        </p:nvPicPr>
        <p:blipFill>
          <a:blip r:embed="rId3"/>
          <a:stretch>
            <a:fillRect/>
          </a:stretch>
        </p:blipFill>
        <p:spPr>
          <a:xfrm>
            <a:off x="2594343" y="1730336"/>
            <a:ext cx="6943061" cy="4007843"/>
          </a:xfrm>
          <a:prstGeom prst="rect">
            <a:avLst/>
          </a:prstGeom>
        </p:spPr>
      </p:pic>
    </p:spTree>
    <p:extLst>
      <p:ext uri="{BB962C8B-B14F-4D97-AF65-F5344CB8AC3E}">
        <p14:creationId xmlns:p14="http://schemas.microsoft.com/office/powerpoint/2010/main" val="2398697173"/>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56695" y="348173"/>
            <a:ext cx="10124877" cy="932210"/>
          </a:xfrm>
        </p:spPr>
        <p:txBody>
          <a:bodyPr>
            <a:normAutofit lnSpcReduction="10000"/>
          </a:bodyPr>
          <a:lstStyle/>
          <a:p>
            <a:r>
              <a:rPr lang="en-US" dirty="0" smtClean="0"/>
              <a:t>Comparing Docker &amp; VM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44909603"/>
              </p:ext>
            </p:extLst>
          </p:nvPr>
        </p:nvGraphicFramePr>
        <p:xfrm>
          <a:off x="2156791" y="1288572"/>
          <a:ext cx="7394712" cy="4400565"/>
        </p:xfrm>
        <a:graphic>
          <a:graphicData uri="http://schemas.openxmlformats.org/drawingml/2006/table">
            <a:tbl>
              <a:tblPr firstRow="1" bandRow="1">
                <a:tableStyleId>{5C22544A-7EE6-4342-B048-85BDC9FD1C3A}</a:tableStyleId>
              </a:tblPr>
              <a:tblGrid>
                <a:gridCol w="3697356"/>
                <a:gridCol w="3697356"/>
              </a:tblGrid>
              <a:tr h="365767">
                <a:tc>
                  <a:txBody>
                    <a:bodyPr/>
                    <a:lstStyle/>
                    <a:p>
                      <a:pPr algn="ctr"/>
                      <a:r>
                        <a:rPr lang="en-US" sz="1600" dirty="0" smtClean="0">
                          <a:latin typeface="Helvetica" panose="020B0604020202020204" pitchFamily="34" charset="0"/>
                          <a:cs typeface="Helvetica" panose="020B0604020202020204" pitchFamily="34" charset="0"/>
                        </a:rPr>
                        <a:t>Virtual Machines</a:t>
                      </a:r>
                      <a:endParaRPr lang="en-US" sz="1600" dirty="0">
                        <a:latin typeface="Helvetica" panose="020B0604020202020204" pitchFamily="34" charset="0"/>
                        <a:cs typeface="Helvetica" panose="020B0604020202020204" pitchFamily="34" charset="0"/>
                      </a:endParaRPr>
                    </a:p>
                  </a:txBody>
                  <a:tcPr/>
                </a:tc>
                <a:tc>
                  <a:txBody>
                    <a:bodyPr/>
                    <a:lstStyle/>
                    <a:p>
                      <a:pPr algn="ctr"/>
                      <a:r>
                        <a:rPr lang="en-US" sz="1600" dirty="0" smtClean="0">
                          <a:latin typeface="Helvetica" panose="020B0604020202020204" pitchFamily="34" charset="0"/>
                          <a:cs typeface="Helvetica" panose="020B0604020202020204" pitchFamily="34" charset="0"/>
                        </a:rPr>
                        <a:t>Docker</a:t>
                      </a:r>
                      <a:endParaRPr lang="en-US" sz="1600" dirty="0">
                        <a:latin typeface="Helvetica" panose="020B0604020202020204" pitchFamily="34" charset="0"/>
                        <a:cs typeface="Helvetica" panose="020B0604020202020204" pitchFamily="34" charset="0"/>
                      </a:endParaRPr>
                    </a:p>
                  </a:txBody>
                  <a:tcPr/>
                </a:tc>
              </a:tr>
              <a:tr h="499104">
                <a:tc>
                  <a:txBody>
                    <a:bodyPr/>
                    <a:lstStyle/>
                    <a:p>
                      <a:r>
                        <a:rPr lang="en-US" sz="1600" dirty="0" smtClean="0">
                          <a:latin typeface="Helvetica" panose="020B0604020202020204" pitchFamily="34" charset="0"/>
                          <a:cs typeface="Helvetica" panose="020B0604020202020204" pitchFamily="34" charset="0"/>
                        </a:rPr>
                        <a:t>Each VM runs its own OS</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Container</a:t>
                      </a:r>
                      <a:r>
                        <a:rPr lang="en-US" sz="1600" baseline="0" dirty="0" smtClean="0">
                          <a:latin typeface="Helvetica" panose="020B0604020202020204" pitchFamily="34" charset="0"/>
                          <a:cs typeface="Helvetica" panose="020B0604020202020204" pitchFamily="34" charset="0"/>
                        </a:rPr>
                        <a:t> is just a user space of OS</a:t>
                      </a:r>
                      <a:endParaRPr lang="en-US" sz="1600" dirty="0">
                        <a:latin typeface="Helvetica" panose="020B0604020202020204" pitchFamily="34" charset="0"/>
                        <a:cs typeface="Helvetica" panose="020B0604020202020204" pitchFamily="34" charset="0"/>
                      </a:endParaRPr>
                    </a:p>
                  </a:txBody>
                  <a:tcPr/>
                </a:tc>
              </a:tr>
              <a:tr h="365767">
                <a:tc>
                  <a:txBody>
                    <a:bodyPr/>
                    <a:lstStyle/>
                    <a:p>
                      <a:r>
                        <a:rPr lang="en-US" sz="1600" dirty="0" smtClean="0">
                          <a:latin typeface="Helvetica" panose="020B0604020202020204" pitchFamily="34" charset="0"/>
                          <a:cs typeface="Helvetica" panose="020B0604020202020204" pitchFamily="34" charset="0"/>
                        </a:rPr>
                        <a:t>Boot</a:t>
                      </a:r>
                      <a:r>
                        <a:rPr lang="en-US" sz="1600" baseline="0" dirty="0" smtClean="0">
                          <a:latin typeface="Helvetica" panose="020B0604020202020204" pitchFamily="34" charset="0"/>
                          <a:cs typeface="Helvetica" panose="020B0604020202020204" pitchFamily="34" charset="0"/>
                        </a:rPr>
                        <a:t> up time is in minutes</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Containers instantiate</a:t>
                      </a:r>
                      <a:r>
                        <a:rPr lang="en-US" sz="1600" baseline="0" dirty="0" smtClean="0">
                          <a:latin typeface="Helvetica" panose="020B0604020202020204" pitchFamily="34" charset="0"/>
                          <a:cs typeface="Helvetica" panose="020B0604020202020204" pitchFamily="34" charset="0"/>
                        </a:rPr>
                        <a:t> in seconds</a:t>
                      </a:r>
                      <a:endParaRPr lang="en-US" sz="1600" dirty="0">
                        <a:latin typeface="Helvetica" panose="020B0604020202020204" pitchFamily="34" charset="0"/>
                        <a:cs typeface="Helvetica" panose="020B0604020202020204" pitchFamily="34" charset="0"/>
                      </a:endParaRPr>
                    </a:p>
                  </a:txBody>
                  <a:tcPr/>
                </a:tc>
              </a:tr>
              <a:tr h="709253">
                <a:tc>
                  <a:txBody>
                    <a:bodyPr/>
                    <a:lstStyle/>
                    <a:p>
                      <a:r>
                        <a:rPr lang="en-US" sz="1600" dirty="0" smtClean="0">
                          <a:latin typeface="Helvetica" panose="020B0604020202020204" pitchFamily="34" charset="0"/>
                          <a:cs typeface="Helvetica" panose="020B0604020202020204" pitchFamily="34" charset="0"/>
                        </a:rPr>
                        <a:t>VMs</a:t>
                      </a:r>
                      <a:r>
                        <a:rPr lang="en-US" sz="1600" baseline="0" dirty="0" smtClean="0">
                          <a:latin typeface="Helvetica" panose="020B0604020202020204" pitchFamily="34" charset="0"/>
                          <a:cs typeface="Helvetica" panose="020B0604020202020204" pitchFamily="34" charset="0"/>
                        </a:rPr>
                        <a:t> snapshots are used sparingly</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Images are built</a:t>
                      </a:r>
                      <a:r>
                        <a:rPr lang="en-US" sz="1600" baseline="0" dirty="0" smtClean="0">
                          <a:latin typeface="Helvetica" panose="020B0604020202020204" pitchFamily="34" charset="0"/>
                          <a:cs typeface="Helvetica" panose="020B0604020202020204" pitchFamily="34" charset="0"/>
                        </a:rPr>
                        <a:t> incrementally on top of another like layers. Lots of images/snapshots</a:t>
                      </a:r>
                      <a:endParaRPr lang="en-US" sz="1600" dirty="0">
                        <a:latin typeface="Helvetica" panose="020B0604020202020204" pitchFamily="34" charset="0"/>
                        <a:cs typeface="Helvetica" panose="020B0604020202020204" pitchFamily="34" charset="0"/>
                      </a:endParaRPr>
                    </a:p>
                  </a:txBody>
                  <a:tcPr/>
                </a:tc>
              </a:tr>
              <a:tr h="499104">
                <a:tc>
                  <a:txBody>
                    <a:bodyPr/>
                    <a:lstStyle/>
                    <a:p>
                      <a:r>
                        <a:rPr lang="en-US" sz="1600" dirty="0" smtClean="0">
                          <a:latin typeface="Helvetica" panose="020B0604020202020204" pitchFamily="34" charset="0"/>
                          <a:cs typeface="Helvetica" panose="020B0604020202020204" pitchFamily="34" charset="0"/>
                        </a:rPr>
                        <a:t>Not effective</a:t>
                      </a:r>
                      <a:r>
                        <a:rPr lang="en-US" sz="1600" baseline="0" dirty="0" smtClean="0">
                          <a:latin typeface="Helvetica" panose="020B0604020202020204" pitchFamily="34" charset="0"/>
                          <a:cs typeface="Helvetica" panose="020B0604020202020204" pitchFamily="34" charset="0"/>
                        </a:rPr>
                        <a:t> diffs. Not version controlled</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Images can be diffed and can be version controlled. Docker hub</a:t>
                      </a:r>
                      <a:r>
                        <a:rPr lang="en-US" sz="1600" baseline="0" dirty="0" smtClean="0">
                          <a:latin typeface="Helvetica" panose="020B0604020202020204" pitchFamily="34" charset="0"/>
                          <a:cs typeface="Helvetica" panose="020B0604020202020204" pitchFamily="34" charset="0"/>
                        </a:rPr>
                        <a:t> is like GITHUB</a:t>
                      </a:r>
                      <a:endParaRPr lang="en-US" sz="1600" dirty="0">
                        <a:latin typeface="Helvetica" panose="020B0604020202020204" pitchFamily="34" charset="0"/>
                        <a:cs typeface="Helvetica" panose="020B0604020202020204" pitchFamily="34" charset="0"/>
                      </a:endParaRPr>
                    </a:p>
                  </a:txBody>
                  <a:tcPr/>
                </a:tc>
              </a:tr>
              <a:tr h="499104">
                <a:tc>
                  <a:txBody>
                    <a:bodyPr/>
                    <a:lstStyle/>
                    <a:p>
                      <a:r>
                        <a:rPr lang="en-US" sz="1600" dirty="0" smtClean="0">
                          <a:latin typeface="Helvetica" panose="020B0604020202020204" pitchFamily="34" charset="0"/>
                          <a:cs typeface="Helvetica" panose="020B0604020202020204" pitchFamily="34" charset="0"/>
                        </a:rPr>
                        <a:t>Cannot run</a:t>
                      </a:r>
                      <a:r>
                        <a:rPr lang="en-US" sz="1600" baseline="0" dirty="0" smtClean="0">
                          <a:latin typeface="Helvetica" panose="020B0604020202020204" pitchFamily="34" charset="0"/>
                          <a:cs typeface="Helvetica" panose="020B0604020202020204" pitchFamily="34" charset="0"/>
                        </a:rPr>
                        <a:t> more than couple of VMs on an average laptop</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Can run many Docker containers in a laptop.</a:t>
                      </a:r>
                      <a:endParaRPr lang="en-US" sz="1600" dirty="0">
                        <a:latin typeface="Helvetica" panose="020B0604020202020204" pitchFamily="34" charset="0"/>
                        <a:cs typeface="Helvetica" panose="020B0604020202020204" pitchFamily="34" charset="0"/>
                      </a:endParaRPr>
                    </a:p>
                  </a:txBody>
                  <a:tcPr/>
                </a:tc>
              </a:tr>
              <a:tr h="499104">
                <a:tc>
                  <a:txBody>
                    <a:bodyPr/>
                    <a:lstStyle/>
                    <a:p>
                      <a:r>
                        <a:rPr lang="en-US" sz="1600" dirty="0" smtClean="0">
                          <a:latin typeface="Helvetica" panose="020B0604020202020204" pitchFamily="34" charset="0"/>
                          <a:cs typeface="Helvetica" panose="020B0604020202020204" pitchFamily="34" charset="0"/>
                        </a:rPr>
                        <a:t>Only one VM can</a:t>
                      </a:r>
                      <a:r>
                        <a:rPr lang="en-US" sz="1600" baseline="0" dirty="0" smtClean="0">
                          <a:latin typeface="Helvetica" panose="020B0604020202020204" pitchFamily="34" charset="0"/>
                          <a:cs typeface="Helvetica" panose="020B0604020202020204" pitchFamily="34" charset="0"/>
                        </a:rPr>
                        <a:t> be started from one set of VMX and VMDK files</a:t>
                      </a:r>
                      <a:endParaRPr lang="en-US" sz="1600" dirty="0">
                        <a:latin typeface="Helvetica" panose="020B0604020202020204" pitchFamily="34" charset="0"/>
                        <a:cs typeface="Helvetica" panose="020B0604020202020204" pitchFamily="34" charset="0"/>
                      </a:endParaRPr>
                    </a:p>
                  </a:txBody>
                  <a:tcPr/>
                </a:tc>
                <a:tc>
                  <a:txBody>
                    <a:bodyPr/>
                    <a:lstStyle/>
                    <a:p>
                      <a:r>
                        <a:rPr lang="en-US" sz="1600" dirty="0" smtClean="0">
                          <a:latin typeface="Helvetica" panose="020B0604020202020204" pitchFamily="34" charset="0"/>
                          <a:cs typeface="Helvetica" panose="020B0604020202020204" pitchFamily="34" charset="0"/>
                        </a:rPr>
                        <a:t>Multiple</a:t>
                      </a:r>
                      <a:r>
                        <a:rPr lang="en-US" sz="1600" baseline="0" dirty="0" smtClean="0">
                          <a:latin typeface="Helvetica" panose="020B0604020202020204" pitchFamily="34" charset="0"/>
                          <a:cs typeface="Helvetica" panose="020B0604020202020204" pitchFamily="34" charset="0"/>
                        </a:rPr>
                        <a:t> Docker containers can be started from one Docker image</a:t>
                      </a:r>
                      <a:endParaRPr lang="en-US" sz="1600" dirty="0">
                        <a:latin typeface="Helvetica" panose="020B0604020202020204" pitchFamily="34" charset="0"/>
                        <a:cs typeface="Helvetica" panose="020B0604020202020204" pitchFamily="34" charset="0"/>
                      </a:endParaRPr>
                    </a:p>
                  </a:txBody>
                  <a:tcPr/>
                </a:tc>
              </a:tr>
              <a:tr h="365767">
                <a:tc>
                  <a:txBody>
                    <a:bodyPr/>
                    <a:lstStyle/>
                    <a:p>
                      <a:endParaRPr lang="en-US" sz="1600">
                        <a:latin typeface="Helvetica" panose="020B0604020202020204" pitchFamily="34" charset="0"/>
                        <a:cs typeface="Helvetica" panose="020B0604020202020204" pitchFamily="34" charset="0"/>
                      </a:endParaRPr>
                    </a:p>
                  </a:txBody>
                  <a:tcPr/>
                </a:tc>
                <a:tc>
                  <a:txBody>
                    <a:bodyPr/>
                    <a:lstStyle/>
                    <a:p>
                      <a:endParaRPr lang="en-US" sz="1600" dirty="0">
                        <a:latin typeface="Helvetica" panose="020B0604020202020204" pitchFamily="34" charset="0"/>
                        <a:cs typeface="Helvetica" panose="020B0604020202020204" pitchFamily="34" charset="0"/>
                      </a:endParaRPr>
                    </a:p>
                  </a:txBody>
                  <a:tcPr/>
                </a:tc>
              </a:tr>
            </a:tbl>
          </a:graphicData>
        </a:graphic>
      </p:graphicFrame>
    </p:spTree>
    <p:extLst>
      <p:ext uri="{BB962C8B-B14F-4D97-AF65-F5344CB8AC3E}">
        <p14:creationId xmlns:p14="http://schemas.microsoft.com/office/powerpoint/2010/main" val="3042154078"/>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fontScale="85000" lnSpcReduction="10000"/>
          </a:bodyPr>
          <a:lstStyle/>
          <a:p>
            <a:r>
              <a:rPr lang="en-US" dirty="0" smtClean="0">
                <a:cs typeface="Helvetica" panose="020B0604020202020204" pitchFamily="34" charset="0"/>
              </a:rPr>
              <a:t>A Shift from Monolithic to Microservice Architecture</a:t>
            </a:r>
            <a:endParaRPr lang="en-US" dirty="0">
              <a:cs typeface="Helvetica" panose="020B0604020202020204" pitchFamily="34" charset="0"/>
            </a:endParaRPr>
          </a:p>
        </p:txBody>
      </p:sp>
    </p:spTree>
    <p:extLst>
      <p:ext uri="{BB962C8B-B14F-4D97-AF65-F5344CB8AC3E}">
        <p14:creationId xmlns:p14="http://schemas.microsoft.com/office/powerpoint/2010/main" val="368921037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a:bodyPr>
          <a:lstStyle/>
          <a:p>
            <a:r>
              <a:rPr lang="en-US" dirty="0" smtClean="0">
                <a:cs typeface="Helvetica" panose="020B0604020202020204" pitchFamily="34" charset="0"/>
              </a:rPr>
              <a:t>Docker Vocabulary</a:t>
            </a:r>
            <a:endParaRPr lang="en-US" dirty="0">
              <a:cs typeface="Helvetica" panose="020B0604020202020204" pitchFamily="34" charset="0"/>
            </a:endParaRPr>
          </a:p>
        </p:txBody>
      </p:sp>
    </p:spTree>
    <p:extLst>
      <p:ext uri="{BB962C8B-B14F-4D97-AF65-F5344CB8AC3E}">
        <p14:creationId xmlns:p14="http://schemas.microsoft.com/office/powerpoint/2010/main" val="3091790891"/>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81464" y="370231"/>
            <a:ext cx="9059124" cy="5076411"/>
          </a:xfrm>
          <a:prstGeom prst="rect">
            <a:avLst/>
          </a:prstGeom>
        </p:spPr>
      </p:pic>
    </p:spTree>
    <p:extLst>
      <p:ext uri="{BB962C8B-B14F-4D97-AF65-F5344CB8AC3E}">
        <p14:creationId xmlns:p14="http://schemas.microsoft.com/office/powerpoint/2010/main" val="8609819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5361" y="149915"/>
            <a:ext cx="9715204" cy="5127763"/>
          </a:xfrm>
          <a:prstGeom prst="rect">
            <a:avLst/>
          </a:prstGeom>
        </p:spPr>
      </p:pic>
    </p:spTree>
    <p:extLst>
      <p:ext uri="{BB962C8B-B14F-4D97-AF65-F5344CB8AC3E}">
        <p14:creationId xmlns:p14="http://schemas.microsoft.com/office/powerpoint/2010/main" val="2184792935"/>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Image Layers</a:t>
            </a:r>
            <a:endParaRPr lang="en-US" dirty="0"/>
          </a:p>
        </p:txBody>
      </p:sp>
      <p:grpSp>
        <p:nvGrpSpPr>
          <p:cNvPr id="4" name="Group 3"/>
          <p:cNvGrpSpPr/>
          <p:nvPr/>
        </p:nvGrpSpPr>
        <p:grpSpPr>
          <a:xfrm>
            <a:off x="3138981" y="1804272"/>
            <a:ext cx="6015793" cy="3438544"/>
            <a:chOff x="1097275" y="748444"/>
            <a:chExt cx="6015793" cy="3438544"/>
          </a:xfrm>
          <a:solidFill>
            <a:srgbClr val="FFC000"/>
          </a:solidFill>
        </p:grpSpPr>
        <p:sp>
          <p:nvSpPr>
            <p:cNvPr id="5" name="Cube 4"/>
            <p:cNvSpPr/>
            <p:nvPr/>
          </p:nvSpPr>
          <p:spPr>
            <a:xfrm>
              <a:off x="1097277" y="3609473"/>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97277" y="3776027"/>
              <a:ext cx="5828935" cy="338554"/>
            </a:xfrm>
            <a:prstGeom prst="rect">
              <a:avLst/>
            </a:prstGeom>
            <a:solidFill>
              <a:srgbClr val="92D050"/>
            </a:solidFill>
          </p:spPr>
          <p:txBody>
            <a:bodyPr wrap="square" rtlCol="0">
              <a:spAutoFit/>
            </a:bodyPr>
            <a:lstStyle/>
            <a:p>
              <a:pPr algn="ctr"/>
              <a:r>
                <a:rPr lang="en-US" dirty="0" smtClean="0"/>
                <a:t>Kernel</a:t>
              </a:r>
              <a:endParaRPr lang="en-US" dirty="0"/>
            </a:p>
          </p:txBody>
        </p:sp>
        <p:sp>
          <p:nvSpPr>
            <p:cNvPr id="7" name="Cube 6"/>
            <p:cNvSpPr/>
            <p:nvPr/>
          </p:nvSpPr>
          <p:spPr>
            <a:xfrm>
              <a:off x="1097277" y="3136049"/>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1097276" y="2662625"/>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1097276" y="2186976"/>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097276" y="1711327"/>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1097275" y="1233366"/>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97275" y="748444"/>
              <a:ext cx="6015791" cy="577515"/>
            </a:xfrm>
            <a:prstGeom prst="cub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97279" y="3302602"/>
              <a:ext cx="5828934" cy="338554"/>
            </a:xfrm>
            <a:prstGeom prst="rect">
              <a:avLst/>
            </a:prstGeom>
            <a:solidFill>
              <a:schemeClr val="accent4">
                <a:lumMod val="60000"/>
                <a:lumOff val="40000"/>
              </a:schemeClr>
            </a:solidFill>
          </p:spPr>
          <p:txBody>
            <a:bodyPr wrap="square" rtlCol="0">
              <a:spAutoFit/>
            </a:bodyPr>
            <a:lstStyle/>
            <a:p>
              <a:pPr algn="ctr"/>
              <a:r>
                <a:rPr lang="en-US" dirty="0" smtClean="0"/>
                <a:t>Alpine Linux</a:t>
              </a:r>
              <a:endParaRPr lang="en-US" dirty="0"/>
            </a:p>
          </p:txBody>
        </p:sp>
        <p:sp>
          <p:nvSpPr>
            <p:cNvPr id="14" name="TextBox 13"/>
            <p:cNvSpPr txBox="1"/>
            <p:nvPr/>
          </p:nvSpPr>
          <p:spPr>
            <a:xfrm>
              <a:off x="1097278" y="2826953"/>
              <a:ext cx="5828934" cy="338554"/>
            </a:xfrm>
            <a:prstGeom prst="rect">
              <a:avLst/>
            </a:prstGeom>
            <a:solidFill>
              <a:schemeClr val="accent6"/>
            </a:solidFill>
          </p:spPr>
          <p:txBody>
            <a:bodyPr wrap="square" rtlCol="0">
              <a:spAutoFit/>
            </a:bodyPr>
            <a:lstStyle/>
            <a:p>
              <a:pPr algn="ctr"/>
              <a:r>
                <a:rPr lang="en-US" dirty="0" smtClean="0"/>
                <a:t>Install Python and Pip</a:t>
              </a:r>
              <a:endParaRPr lang="en-US" dirty="0"/>
            </a:p>
          </p:txBody>
        </p:sp>
        <p:sp>
          <p:nvSpPr>
            <p:cNvPr id="15" name="TextBox 14"/>
            <p:cNvSpPr txBox="1"/>
            <p:nvPr/>
          </p:nvSpPr>
          <p:spPr>
            <a:xfrm>
              <a:off x="1097275" y="2387031"/>
              <a:ext cx="5828938" cy="338554"/>
            </a:xfrm>
            <a:prstGeom prst="rect">
              <a:avLst/>
            </a:prstGeom>
            <a:solidFill>
              <a:srgbClr val="FF0000"/>
            </a:solidFill>
          </p:spPr>
          <p:txBody>
            <a:bodyPr wrap="square" rtlCol="0">
              <a:spAutoFit/>
            </a:bodyPr>
            <a:lstStyle/>
            <a:p>
              <a:pPr algn="ctr"/>
              <a:r>
                <a:rPr lang="en-US" dirty="0" smtClean="0"/>
                <a:t>Upgrade Pip</a:t>
              </a:r>
              <a:endParaRPr lang="en-US" dirty="0"/>
            </a:p>
          </p:txBody>
        </p:sp>
        <p:sp>
          <p:nvSpPr>
            <p:cNvPr id="16" name="TextBox 15"/>
            <p:cNvSpPr txBox="1"/>
            <p:nvPr/>
          </p:nvSpPr>
          <p:spPr>
            <a:xfrm>
              <a:off x="1097275" y="1889936"/>
              <a:ext cx="5828938" cy="338554"/>
            </a:xfrm>
            <a:prstGeom prst="rect">
              <a:avLst/>
            </a:prstGeom>
            <a:solidFill>
              <a:srgbClr val="00B0F0"/>
            </a:solidFill>
          </p:spPr>
          <p:txBody>
            <a:bodyPr wrap="square" rtlCol="0">
              <a:spAutoFit/>
            </a:bodyPr>
            <a:lstStyle/>
            <a:p>
              <a:pPr algn="ctr"/>
              <a:r>
                <a:rPr lang="en-US" dirty="0" smtClean="0"/>
                <a:t>Copy Requirements</a:t>
              </a:r>
              <a:endParaRPr lang="en-US" dirty="0"/>
            </a:p>
          </p:txBody>
        </p:sp>
        <p:sp>
          <p:nvSpPr>
            <p:cNvPr id="17" name="TextBox 16"/>
            <p:cNvSpPr txBox="1"/>
            <p:nvPr/>
          </p:nvSpPr>
          <p:spPr>
            <a:xfrm>
              <a:off x="1123331" y="1377982"/>
              <a:ext cx="5802882" cy="338554"/>
            </a:xfrm>
            <a:prstGeom prst="rect">
              <a:avLst/>
            </a:prstGeom>
            <a:solidFill>
              <a:srgbClr val="FFFF00"/>
            </a:solidFill>
          </p:spPr>
          <p:txBody>
            <a:bodyPr wrap="square" rtlCol="0">
              <a:spAutoFit/>
            </a:bodyPr>
            <a:lstStyle/>
            <a:p>
              <a:pPr algn="ctr"/>
              <a:r>
                <a:rPr lang="en-US" dirty="0" smtClean="0"/>
                <a:t>Install Requirements</a:t>
              </a:r>
              <a:endParaRPr lang="en-US" dirty="0"/>
            </a:p>
          </p:txBody>
        </p:sp>
        <p:sp>
          <p:nvSpPr>
            <p:cNvPr id="18" name="TextBox 17"/>
            <p:cNvSpPr txBox="1"/>
            <p:nvPr/>
          </p:nvSpPr>
          <p:spPr>
            <a:xfrm>
              <a:off x="1183907" y="947693"/>
              <a:ext cx="5621154" cy="369332"/>
            </a:xfrm>
            <a:prstGeom prst="rect">
              <a:avLst/>
            </a:prstGeom>
            <a:grpFill/>
          </p:spPr>
          <p:txBody>
            <a:bodyPr wrap="square" rtlCol="0">
              <a:spAutoFit/>
              <a:scene3d>
                <a:camera prst="orthographicFront">
                  <a:rot lat="15600000" lon="0" rev="0"/>
                </a:camera>
                <a:lightRig rig="threePt" dir="t"/>
              </a:scene3d>
              <a:flatTx/>
            </a:bodyPr>
            <a:lstStyle/>
            <a:p>
              <a:pPr algn="ctr"/>
              <a:r>
                <a:rPr lang="is-IS" dirty="0" smtClean="0"/>
                <a:t>…</a:t>
              </a:r>
              <a:endParaRPr lang="en-US" dirty="0"/>
            </a:p>
          </p:txBody>
        </p:sp>
      </p:grpSp>
    </p:spTree>
    <p:extLst>
      <p:ext uri="{BB962C8B-B14F-4D97-AF65-F5344CB8AC3E}">
        <p14:creationId xmlns:p14="http://schemas.microsoft.com/office/powerpoint/2010/main" val="4243802772"/>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07000" y="447565"/>
            <a:ext cx="10124877" cy="932210"/>
          </a:xfrm>
        </p:spPr>
        <p:txBody>
          <a:bodyPr>
            <a:normAutofit lnSpcReduction="10000"/>
          </a:bodyPr>
          <a:lstStyle/>
          <a:p>
            <a:r>
              <a:rPr lang="en-US" dirty="0" smtClean="0">
                <a:latin typeface="Helvetica" panose="020B0604020202020204" pitchFamily="34" charset="0"/>
                <a:cs typeface="Helvetica" panose="020B0604020202020204" pitchFamily="34" charset="0"/>
              </a:rPr>
              <a:t>Basic Docker CLIs</a:t>
            </a:r>
            <a:endParaRPr lang="en-US" dirty="0">
              <a:latin typeface="Helvetica" panose="020B0604020202020204" pitchFamily="34" charset="0"/>
              <a:cs typeface="Helvetica" panose="020B0604020202020204" pitchFamily="34" charset="0"/>
            </a:endParaRPr>
          </a:p>
        </p:txBody>
      </p:sp>
      <p:sp>
        <p:nvSpPr>
          <p:cNvPr id="5" name="Shape 1030"/>
          <p:cNvSpPr txBox="1">
            <a:spLocks/>
          </p:cNvSpPr>
          <p:nvPr/>
        </p:nvSpPr>
        <p:spPr>
          <a:xfrm>
            <a:off x="765313" y="1638313"/>
            <a:ext cx="8786904" cy="4242829"/>
          </a:xfrm>
          <a:prstGeom prst="rect">
            <a:avLst/>
          </a:prstGeom>
          <a:noFill/>
          <a:ln>
            <a:noFill/>
          </a:ln>
        </p:spPr>
        <p:txBody>
          <a:bodyPr wrap="square" lIns="91425" tIns="45700" rIns="91425" bIns="45700" anchor="t" anchorCtr="0">
            <a:noAutofit/>
          </a:bodyPr>
          <a:lstStyle>
            <a:lvl1pPr marL="0" indent="0" algn="l" rtl="0" eaLnBrk="1" fontAlgn="base" hangingPunct="1">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chemeClr val="bg2"/>
                </a:solidFill>
                <a:latin typeface="Museo Sans For Dell" pitchFamily="2" charset="0"/>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a:lnSpc>
                <a:spcPct val="70000"/>
              </a:lnSpc>
              <a:spcBef>
                <a:spcPts val="0"/>
              </a:spcBef>
              <a:buClr>
                <a:schemeClr val="accent1"/>
              </a:buClr>
              <a:buSzPct val="25000"/>
              <a:buFont typeface="Arial"/>
              <a:buNone/>
            </a:pPr>
            <a:endParaRPr lang="en-US" kern="0" dirty="0" smtClean="0">
              <a:solidFill>
                <a:schemeClr val="dk2"/>
              </a:solidFill>
              <a:latin typeface="Museo For Dell" panose="02000000000000000000" pitchFamily="2" charset="0"/>
              <a:ea typeface="Consolas"/>
              <a:cs typeface="Consolas"/>
              <a:sym typeface="Consolas"/>
            </a:endParaRPr>
          </a:p>
          <a:p>
            <a:pPr>
              <a:lnSpc>
                <a:spcPct val="70000"/>
              </a:lnSpc>
              <a:spcBef>
                <a:spcPts val="0"/>
              </a:spcBef>
              <a:buClr>
                <a:schemeClr val="accent1"/>
              </a:buClr>
              <a:buSzPct val="25000"/>
              <a:buFont typeface="Arial"/>
              <a:buNone/>
            </a:pP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Pulling </a:t>
            </a:r>
            <a:r>
              <a:rPr lang="en-US" sz="1600" b="0" u="sng" kern="0" dirty="0" err="1" smtClean="0">
                <a:solidFill>
                  <a:schemeClr val="tx1"/>
                </a:solidFill>
                <a:latin typeface="Helvetica" panose="020B0604020202020204" pitchFamily="34" charset="0"/>
                <a:ea typeface="Consolas"/>
                <a:cs typeface="Helvetica" panose="020B0604020202020204" pitchFamily="34" charset="0"/>
                <a:sym typeface="Consolas"/>
              </a:rPr>
              <a:t>Docker</a:t>
            </a: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 Image</a:t>
            </a:r>
          </a:p>
          <a:p>
            <a:pPr>
              <a:lnSpc>
                <a:spcPct val="70000"/>
              </a:lnSpc>
              <a:spcBef>
                <a:spcPts val="0"/>
              </a:spcBef>
              <a:buClr>
                <a:schemeClr val="accent1"/>
              </a:buClr>
              <a:buSzPct val="25000"/>
              <a:buFont typeface="Arial"/>
              <a:buNone/>
            </a:pPr>
            <a:endParaRPr lang="en-US" sz="1600" b="0" kern="0" dirty="0">
              <a:solidFill>
                <a:schemeClr val="dk2"/>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kern="0" dirty="0" smtClean="0">
                <a:solidFill>
                  <a:schemeClr val="dk2"/>
                </a:solidFill>
                <a:latin typeface="Helvetica" panose="020B0604020202020204" pitchFamily="34" charset="0"/>
                <a:ea typeface="Consolas"/>
                <a:cs typeface="Helvetica" panose="020B0604020202020204" pitchFamily="34" charset="0"/>
                <a:sym typeface="Consolas"/>
              </a:rPr>
              <a:t>$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pull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ajeetraina</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hellowhale</a:t>
            </a: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endPar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Listing out </a:t>
            </a:r>
            <a:r>
              <a:rPr lang="en-US" sz="1600" b="0" u="sng" kern="0" dirty="0" err="1" smtClean="0">
                <a:solidFill>
                  <a:schemeClr val="tx1"/>
                </a:solidFill>
                <a:latin typeface="Helvetica" panose="020B0604020202020204" pitchFamily="34" charset="0"/>
                <a:ea typeface="Consolas"/>
                <a:cs typeface="Helvetica" panose="020B0604020202020204" pitchFamily="34" charset="0"/>
                <a:sym typeface="Consolas"/>
              </a:rPr>
              <a:t>Docker</a:t>
            </a: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 Images</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r>
            <a:b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b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0"/>
              </a:spcBef>
              <a:buClr>
                <a:schemeClr val="accent1"/>
              </a:buClr>
              <a:buSzPct val="25000"/>
              <a:buFont typeface="Arial"/>
              <a:buNone/>
            </a:pP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image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ls</a:t>
            </a: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endParaRPr lang="en-US" sz="1600" b="0" kern="0" dirty="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Running Docker Containers</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r>
            <a:b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b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r>
            <a:b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b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run –d –p 5000:5000 –-name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hellowhale</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ajeetraina</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hellowhale</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r>
            <a:b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b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endParaRPr lang="en-US" sz="1600" b="0" kern="0" dirty="0" smtClean="0">
              <a:solidFill>
                <a:srgbClr val="002060"/>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r>
              <a:rPr lang="en-US" sz="1600" b="0" u="sng" kern="0" dirty="0" smtClean="0">
                <a:solidFill>
                  <a:schemeClr val="tx1"/>
                </a:solidFill>
                <a:latin typeface="Helvetica" panose="020B0604020202020204" pitchFamily="34" charset="0"/>
                <a:ea typeface="Consolas"/>
                <a:cs typeface="Helvetica" panose="020B0604020202020204" pitchFamily="34" charset="0"/>
                <a:sym typeface="Consolas"/>
              </a:rPr>
              <a:t>Stopping the container</a:t>
            </a:r>
            <a:endParaRPr lang="en-US" sz="1600" b="0" u="sng" kern="0" dirty="0">
              <a:solidFill>
                <a:schemeClr val="tx1"/>
              </a:solidFill>
              <a:latin typeface="Helvetica" panose="020B0604020202020204" pitchFamily="34" charset="0"/>
              <a:ea typeface="Consolas"/>
              <a:cs typeface="Helvetica" panose="020B0604020202020204" pitchFamily="34" charset="0"/>
              <a:sym typeface="Consolas"/>
            </a:endParaRPr>
          </a:p>
          <a:p>
            <a:pPr>
              <a:lnSpc>
                <a:spcPct val="70000"/>
              </a:lnSpc>
              <a:spcBef>
                <a:spcPts val="750"/>
              </a:spcBef>
              <a:buClr>
                <a:schemeClr val="accent1"/>
              </a:buClr>
              <a:buSzPct val="25000"/>
              <a:buFont typeface="Arial"/>
              <a:buNone/>
            </a:pP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r>
            <a:b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b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docker</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stop </a:t>
            </a:r>
            <a:r>
              <a:rPr lang="en-US" sz="1600" b="0" kern="0" dirty="0" err="1" smtClean="0">
                <a:solidFill>
                  <a:srgbClr val="002060"/>
                </a:solidFill>
                <a:latin typeface="Helvetica" panose="020B0604020202020204" pitchFamily="34" charset="0"/>
                <a:ea typeface="Consolas"/>
                <a:cs typeface="Helvetica" panose="020B0604020202020204" pitchFamily="34" charset="0"/>
                <a:sym typeface="Consolas"/>
              </a:rPr>
              <a:t>hellowhale</a:t>
            </a:r>
            <a:r>
              <a:rPr lang="en-US" sz="1600" b="0" kern="0" dirty="0" smtClean="0">
                <a:solidFill>
                  <a:srgbClr val="002060"/>
                </a:solidFill>
                <a:latin typeface="Helvetica" panose="020B0604020202020204" pitchFamily="34" charset="0"/>
                <a:ea typeface="Consolas"/>
                <a:cs typeface="Helvetica" panose="020B0604020202020204" pitchFamily="34" charset="0"/>
                <a:sym typeface="Consolas"/>
              </a:rPr>
              <a:t> (or &lt;container id&gt;)</a:t>
            </a:r>
            <a:r>
              <a:rPr lang="en-US" kern="0" dirty="0" smtClean="0">
                <a:solidFill>
                  <a:srgbClr val="002060"/>
                </a:solidFill>
                <a:latin typeface="Museo For Dell" panose="02000000000000000000" pitchFamily="2" charset="0"/>
                <a:ea typeface="Consolas"/>
                <a:cs typeface="Consolas"/>
                <a:sym typeface="Consolas"/>
              </a:rPr>
              <a:t/>
            </a:r>
            <a:br>
              <a:rPr lang="en-US" kern="0" dirty="0" smtClean="0">
                <a:solidFill>
                  <a:srgbClr val="002060"/>
                </a:solidFill>
                <a:latin typeface="Museo For Dell" panose="02000000000000000000" pitchFamily="2" charset="0"/>
                <a:ea typeface="Consolas"/>
                <a:cs typeface="Consolas"/>
                <a:sym typeface="Consolas"/>
              </a:rPr>
            </a:br>
            <a:endParaRPr lang="en-US" kern="0" dirty="0" smtClean="0">
              <a:solidFill>
                <a:srgbClr val="002060"/>
              </a:solidFill>
              <a:latin typeface="Museo For Dell" panose="02000000000000000000" pitchFamily="2" charset="0"/>
              <a:ea typeface="Consolas"/>
              <a:cs typeface="Consolas"/>
              <a:sym typeface="Consolas"/>
            </a:endParaRPr>
          </a:p>
        </p:txBody>
      </p:sp>
      <p:pic>
        <p:nvPicPr>
          <p:cNvPr id="6" name="Picture 5"/>
          <p:cNvPicPr>
            <a:picLocks noChangeAspect="1"/>
          </p:cNvPicPr>
          <p:nvPr/>
        </p:nvPicPr>
        <p:blipFill>
          <a:blip r:embed="rId2"/>
          <a:stretch>
            <a:fillRect/>
          </a:stretch>
        </p:blipFill>
        <p:spPr>
          <a:xfrm>
            <a:off x="6832404" y="706103"/>
            <a:ext cx="4329239" cy="2360357"/>
          </a:xfrm>
          <a:prstGeom prst="rect">
            <a:avLst/>
          </a:prstGeom>
        </p:spPr>
      </p:pic>
    </p:spTree>
    <p:extLst>
      <p:ext uri="{BB962C8B-B14F-4D97-AF65-F5344CB8AC3E}">
        <p14:creationId xmlns:p14="http://schemas.microsoft.com/office/powerpoint/2010/main" val="359229581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lnSpcReduction="10000"/>
          </a:bodyPr>
          <a:lstStyle/>
          <a:p>
            <a:r>
              <a:rPr lang="en-US" dirty="0" smtClean="0">
                <a:cs typeface="Helvetica" panose="020B0604020202020204" pitchFamily="34" charset="0"/>
              </a:rPr>
              <a:t>Using Docker – Build, Ship &amp; Run WorkFlow</a:t>
            </a:r>
            <a:endParaRPr lang="en-US" dirty="0">
              <a:cs typeface="Helvetica" panose="020B0604020202020204" pitchFamily="34" charset="0"/>
            </a:endParaRPr>
          </a:p>
        </p:txBody>
      </p:sp>
    </p:spTree>
    <p:extLst>
      <p:ext uri="{BB962C8B-B14F-4D97-AF65-F5344CB8AC3E}">
        <p14:creationId xmlns:p14="http://schemas.microsoft.com/office/powerpoint/2010/main" val="1518817403"/>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 Placeholder 144"/>
          <p:cNvSpPr>
            <a:spLocks noGrp="1"/>
          </p:cNvSpPr>
          <p:nvPr>
            <p:ph type="body" sz="quarter" idx="14"/>
          </p:nvPr>
        </p:nvSpPr>
        <p:spPr>
          <a:xfrm>
            <a:off x="716330" y="348173"/>
            <a:ext cx="10124877" cy="932210"/>
          </a:xfrm>
        </p:spPr>
        <p:txBody>
          <a:bodyPr>
            <a:normAutofit lnSpcReduction="10000"/>
          </a:bodyPr>
          <a:lstStyle/>
          <a:p>
            <a:r>
              <a:rPr lang="en-US" dirty="0" smtClean="0"/>
              <a:t>Build. Ship. Run.</a:t>
            </a:r>
            <a:endParaRPr lang="en-US" dirty="0"/>
          </a:p>
        </p:txBody>
      </p:sp>
      <p:pic>
        <p:nvPicPr>
          <p:cNvPr id="146" name="Picture 145"/>
          <p:cNvPicPr>
            <a:picLocks noChangeAspect="1"/>
          </p:cNvPicPr>
          <p:nvPr/>
        </p:nvPicPr>
        <p:blipFill>
          <a:blip r:embed="rId2"/>
          <a:stretch>
            <a:fillRect/>
          </a:stretch>
        </p:blipFill>
        <p:spPr>
          <a:xfrm>
            <a:off x="1533318" y="1280383"/>
            <a:ext cx="8316360" cy="4479662"/>
          </a:xfrm>
          <a:prstGeom prst="rect">
            <a:avLst/>
          </a:prstGeom>
        </p:spPr>
      </p:pic>
    </p:spTree>
    <p:extLst>
      <p:ext uri="{BB962C8B-B14F-4D97-AF65-F5344CB8AC3E}">
        <p14:creationId xmlns:p14="http://schemas.microsoft.com/office/powerpoint/2010/main" val="403150781"/>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40017" y="430398"/>
            <a:ext cx="8800940" cy="3853367"/>
          </a:xfrm>
        </p:spPr>
        <p:txBody>
          <a:bodyPr>
            <a:normAutofit/>
          </a:bodyPr>
          <a:lstStyle/>
          <a:p>
            <a:endParaRPr lang="en-US" dirty="0" smtClean="0"/>
          </a:p>
          <a:p>
            <a:endParaRPr lang="en-US" dirty="0"/>
          </a:p>
          <a:p>
            <a:endParaRPr lang="en-US" dirty="0" smtClean="0"/>
          </a:p>
          <a:p>
            <a:pPr marL="457200" indent="-457200">
              <a:buFontTx/>
              <a:buChar char="-"/>
            </a:pPr>
            <a:r>
              <a:rPr lang="en-US" sz="2000" dirty="0" smtClean="0"/>
              <a:t>Create DockerHub Account(if not completed)</a:t>
            </a:r>
          </a:p>
          <a:p>
            <a:pPr marL="457200" indent="-457200">
              <a:buFontTx/>
              <a:buChar char="-"/>
            </a:pPr>
            <a:r>
              <a:rPr lang="en-US" sz="2000" dirty="0" smtClean="0"/>
              <a:t>Open </a:t>
            </a:r>
            <a:r>
              <a:rPr lang="en-US" sz="2000" dirty="0" smtClean="0">
                <a:hlinkClick r:id="rId2"/>
              </a:rPr>
              <a:t>https://play-with-docker.com</a:t>
            </a:r>
            <a:endParaRPr lang="en-US" sz="2000" dirty="0" smtClean="0"/>
          </a:p>
          <a:p>
            <a:pPr marL="457200" indent="-457200">
              <a:buFontTx/>
              <a:buChar char="-"/>
            </a:pPr>
            <a:r>
              <a:rPr lang="en-US" sz="2000" dirty="0" smtClean="0">
                <a:hlinkClick r:id="rId3"/>
              </a:rPr>
              <a:t>Hello Whale Example </a:t>
            </a:r>
            <a:endParaRPr lang="en-US" sz="2000" dirty="0" smtClean="0"/>
          </a:p>
          <a:p>
            <a:pPr marL="457200" indent="-457200">
              <a:buFontTx/>
              <a:buChar char="-"/>
            </a:pPr>
            <a:r>
              <a:rPr lang="en-US" sz="2000" dirty="0" smtClean="0">
                <a:hlinkClick r:id="rId4"/>
              </a:rPr>
              <a:t>Build Your First Docker Image &amp; Push it to DockerHub</a:t>
            </a:r>
            <a:endParaRPr lang="en-US" sz="2000" dirty="0" smtClean="0"/>
          </a:p>
          <a:p>
            <a:pPr marL="457200" indent="-457200">
              <a:buFontTx/>
              <a:buChar char="-"/>
            </a:pPr>
            <a:endParaRPr lang="en-US" sz="2000" dirty="0" smtClean="0"/>
          </a:p>
          <a:p>
            <a:pPr marL="457200" indent="-457200">
              <a:buFontTx/>
              <a:buChar char="-"/>
            </a:pPr>
            <a:endParaRPr lang="en-US" sz="2000" dirty="0" smtClean="0"/>
          </a:p>
          <a:p>
            <a:pPr marL="457200" indent="-457200">
              <a:buFontTx/>
              <a:buChar char="-"/>
            </a:pPr>
            <a:endParaRPr lang="en-US" dirty="0" smtClean="0"/>
          </a:p>
          <a:p>
            <a:pPr marL="457200" indent="-457200">
              <a:buFontTx/>
              <a:buChar char="-"/>
            </a:pPr>
            <a:endParaRPr lang="en-US" dirty="0" smtClean="0"/>
          </a:p>
          <a:p>
            <a:pPr marL="457200" indent="-457200">
              <a:buFontTx/>
              <a:buChar char="-"/>
            </a:pPr>
            <a:endParaRPr lang="en-US" dirty="0"/>
          </a:p>
        </p:txBody>
      </p:sp>
      <p:sp>
        <p:nvSpPr>
          <p:cNvPr id="3" name="Text Placeholder 2"/>
          <p:cNvSpPr>
            <a:spLocks noGrp="1"/>
          </p:cNvSpPr>
          <p:nvPr>
            <p:ph type="body" sz="quarter" idx="14"/>
          </p:nvPr>
        </p:nvSpPr>
        <p:spPr/>
        <p:txBody>
          <a:bodyPr>
            <a:normAutofit lnSpcReduction="10000"/>
          </a:bodyPr>
          <a:lstStyle/>
          <a:p>
            <a:r>
              <a:rPr lang="en-US" dirty="0" smtClean="0"/>
              <a:t>Demo</a:t>
            </a:r>
            <a:endParaRPr lang="en-US" dirty="0"/>
          </a:p>
        </p:txBody>
      </p:sp>
    </p:spTree>
    <p:extLst>
      <p:ext uri="{BB962C8B-B14F-4D97-AF65-F5344CB8AC3E}">
        <p14:creationId xmlns:p14="http://schemas.microsoft.com/office/powerpoint/2010/main" val="299862763"/>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C251E0C-2BC8-F448-ACA7-036A4ECB403C}"/>
              </a:ext>
            </a:extLst>
          </p:cNvPr>
          <p:cNvSpPr>
            <a:spLocks noGrp="1"/>
          </p:cNvSpPr>
          <p:nvPr>
            <p:ph type="body" sz="quarter" idx="14"/>
          </p:nvPr>
        </p:nvSpPr>
        <p:spPr>
          <a:xfrm>
            <a:off x="4771520" y="2032237"/>
            <a:ext cx="7006350" cy="1704876"/>
          </a:xfrm>
        </p:spPr>
        <p:txBody>
          <a:bodyPr>
            <a:normAutofit fontScale="77500" lnSpcReduction="20000"/>
          </a:bodyPr>
          <a:lstStyle/>
          <a:p>
            <a:r>
              <a:rPr lang="en-US" dirty="0" smtClean="0">
                <a:cs typeface="Helvetica" panose="020B0604020202020204" pitchFamily="34" charset="0"/>
              </a:rPr>
              <a:t>Building Docker Containers &amp; Microservices</a:t>
            </a:r>
            <a:endParaRPr lang="en-US" dirty="0">
              <a:cs typeface="Helvetica" panose="020B0604020202020204" pitchFamily="34" charset="0"/>
            </a:endParaRPr>
          </a:p>
        </p:txBody>
      </p:sp>
    </p:spTree>
    <p:extLst>
      <p:ext uri="{BB962C8B-B14F-4D97-AF65-F5344CB8AC3E}">
        <p14:creationId xmlns:p14="http://schemas.microsoft.com/office/powerpoint/2010/main" val="240596466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Introducing Dockerfile</a:t>
            </a:r>
            <a:endParaRPr lang="en-US" dirty="0"/>
          </a:p>
        </p:txBody>
      </p:sp>
      <p:sp>
        <p:nvSpPr>
          <p:cNvPr id="4" name="Text Placeholder 1"/>
          <p:cNvSpPr>
            <a:spLocks noGrp="1"/>
          </p:cNvSpPr>
          <p:nvPr>
            <p:ph type="body" sz="quarter" idx="13"/>
          </p:nvPr>
        </p:nvSpPr>
        <p:spPr>
          <a:xfrm>
            <a:off x="934991" y="1700285"/>
            <a:ext cx="8480602" cy="3710762"/>
          </a:xfrm>
        </p:spPr>
        <p:txBody>
          <a:bodyPr>
            <a:normAutofit/>
          </a:bodyPr>
          <a:lstStyle/>
          <a:p>
            <a:r>
              <a:rPr lang="en-US" sz="2400" dirty="0" smtClean="0"/>
              <a:t>Series of instructions to build Docker Images</a:t>
            </a:r>
          </a:p>
          <a:p>
            <a:endParaRPr lang="en-US" sz="2400" dirty="0"/>
          </a:p>
          <a:p>
            <a:endParaRPr lang="en-US" sz="2400" dirty="0" smtClean="0"/>
          </a:p>
          <a:p>
            <a:pPr marL="342900" indent="-342900">
              <a:buFontTx/>
              <a:buChar char="-"/>
            </a:pPr>
            <a:endParaRPr lang="en-US" sz="1800" dirty="0" smtClean="0"/>
          </a:p>
          <a:p>
            <a:pPr marL="342900" indent="-342900">
              <a:buFontTx/>
              <a:buChar char="-"/>
            </a:pPr>
            <a:endParaRPr lang="en-US" sz="1800" dirty="0"/>
          </a:p>
          <a:p>
            <a:endParaRPr lang="en-US" sz="1800" dirty="0" smtClean="0"/>
          </a:p>
          <a:p>
            <a:pPr marL="342900" indent="-342900">
              <a:buFontTx/>
              <a:buChar char="-"/>
            </a:pPr>
            <a:endParaRPr lang="en-US" sz="1800" dirty="0"/>
          </a:p>
          <a:p>
            <a:pPr marL="342900" indent="-342900">
              <a:buFontTx/>
              <a:buChar char="-"/>
            </a:pPr>
            <a:endParaRPr lang="en-US" sz="1800" dirty="0"/>
          </a:p>
          <a:p>
            <a:pPr marL="342900" indent="-342900">
              <a:buFontTx/>
              <a:buChar char="-"/>
            </a:pPr>
            <a:endParaRPr lang="en-US" sz="2100" dirty="0" smtClean="0"/>
          </a:p>
          <a:p>
            <a:pPr marL="342900" indent="-342900">
              <a:buFontTx/>
              <a:buChar char="-"/>
            </a:pPr>
            <a:endParaRPr lang="en-US" sz="2100" dirty="0"/>
          </a:p>
          <a:p>
            <a:endParaRPr lang="en-US" dirty="0"/>
          </a:p>
        </p:txBody>
      </p:sp>
      <p:pic>
        <p:nvPicPr>
          <p:cNvPr id="6" name="Picture 5"/>
          <p:cNvPicPr>
            <a:picLocks noChangeAspect="1"/>
          </p:cNvPicPr>
          <p:nvPr/>
        </p:nvPicPr>
        <p:blipFill>
          <a:blip r:embed="rId3"/>
          <a:stretch>
            <a:fillRect/>
          </a:stretch>
        </p:blipFill>
        <p:spPr>
          <a:xfrm>
            <a:off x="1513073" y="2678020"/>
            <a:ext cx="8372364" cy="1755292"/>
          </a:xfrm>
          <a:prstGeom prst="rect">
            <a:avLst/>
          </a:prstGeom>
        </p:spPr>
      </p:pic>
    </p:spTree>
    <p:extLst>
      <p:ext uri="{BB962C8B-B14F-4D97-AF65-F5344CB8AC3E}">
        <p14:creationId xmlns:p14="http://schemas.microsoft.com/office/powerpoint/2010/main" val="396947649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6288" y="503060"/>
            <a:ext cx="9761048" cy="4953523"/>
          </a:xfrm>
          <a:prstGeom prst="rect">
            <a:avLst/>
          </a:prstGeom>
        </p:spPr>
      </p:pic>
    </p:spTree>
    <p:extLst>
      <p:ext uri="{BB962C8B-B14F-4D97-AF65-F5344CB8AC3E}">
        <p14:creationId xmlns:p14="http://schemas.microsoft.com/office/powerpoint/2010/main" val="1777958075"/>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Dockerfile – Example</a:t>
            </a:r>
            <a:endParaRPr lang="en-US" dirty="0"/>
          </a:p>
        </p:txBody>
      </p:sp>
      <p:pic>
        <p:nvPicPr>
          <p:cNvPr id="4" name="Shape 1038"/>
          <p:cNvPicPr preferRelativeResize="0">
            <a:picLocks noGrp="1"/>
          </p:cNvPicPr>
          <p:nvPr>
            <p:ph type="body" idx="4294967295"/>
          </p:nvPr>
        </p:nvPicPr>
        <p:blipFill rotWithShape="1">
          <a:blip r:embed="rId2">
            <a:alphaModFix/>
          </a:blip>
          <a:srcRect/>
          <a:stretch/>
        </p:blipFill>
        <p:spPr>
          <a:xfrm>
            <a:off x="2280079" y="1801317"/>
            <a:ext cx="6565746" cy="3844109"/>
          </a:xfrm>
          <a:prstGeom prst="rect">
            <a:avLst/>
          </a:prstGeom>
          <a:noFill/>
          <a:ln>
            <a:noFill/>
          </a:ln>
        </p:spPr>
      </p:pic>
    </p:spTree>
    <p:extLst>
      <p:ext uri="{BB962C8B-B14F-4D97-AF65-F5344CB8AC3E}">
        <p14:creationId xmlns:p14="http://schemas.microsoft.com/office/powerpoint/2010/main" val="2585644153"/>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76574" y="536703"/>
            <a:ext cx="10124877" cy="932210"/>
          </a:xfrm>
        </p:spPr>
        <p:txBody>
          <a:bodyPr>
            <a:normAutofit lnSpcReduction="10000"/>
          </a:bodyPr>
          <a:lstStyle/>
          <a:p>
            <a:r>
              <a:rPr lang="en-US" dirty="0" smtClean="0"/>
              <a:t>Each Dockerfile creates a Layer</a:t>
            </a:r>
            <a:endParaRPr lang="en-US" dirty="0"/>
          </a:p>
        </p:txBody>
      </p:sp>
      <p:grpSp>
        <p:nvGrpSpPr>
          <p:cNvPr id="7" name="Shape 1074"/>
          <p:cNvGrpSpPr/>
          <p:nvPr/>
        </p:nvGrpSpPr>
        <p:grpSpPr>
          <a:xfrm>
            <a:off x="4003685" y="1931183"/>
            <a:ext cx="6015792" cy="3438544"/>
            <a:chOff x="1097275" y="748443"/>
            <a:chExt cx="6015792" cy="3438544"/>
          </a:xfrm>
        </p:grpSpPr>
        <p:sp>
          <p:nvSpPr>
            <p:cNvPr id="8" name="Shape 1075"/>
            <p:cNvSpPr/>
            <p:nvPr/>
          </p:nvSpPr>
          <p:spPr>
            <a:xfrm>
              <a:off x="1097276" y="3609473"/>
              <a:ext cx="6015790" cy="577515"/>
            </a:xfrm>
            <a:prstGeom prst="cube">
              <a:avLst>
                <a:gd name="adj" fmla="val 25000"/>
              </a:avLst>
            </a:prstGeom>
            <a:solidFill>
              <a:schemeClr val="accen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 name="Shape 1076"/>
            <p:cNvSpPr txBox="1"/>
            <p:nvPr/>
          </p:nvSpPr>
          <p:spPr>
            <a:xfrm>
              <a:off x="1183907" y="3817655"/>
              <a:ext cx="5621154" cy="369332"/>
            </a:xfrm>
            <a:prstGeom prst="rect">
              <a:avLst/>
            </a:prstGeom>
            <a:solidFill>
              <a:srgbClr val="FFC00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Kernel</a:t>
              </a:r>
            </a:p>
          </p:txBody>
        </p:sp>
        <p:sp>
          <p:nvSpPr>
            <p:cNvPr id="10" name="Shape 1077"/>
            <p:cNvSpPr/>
            <p:nvPr/>
          </p:nvSpPr>
          <p:spPr>
            <a:xfrm>
              <a:off x="1097276" y="3136049"/>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 name="Shape 1078"/>
            <p:cNvSpPr/>
            <p:nvPr/>
          </p:nvSpPr>
          <p:spPr>
            <a:xfrm>
              <a:off x="1097275" y="266262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 name="Shape 1079"/>
            <p:cNvSpPr/>
            <p:nvPr/>
          </p:nvSpPr>
          <p:spPr>
            <a:xfrm>
              <a:off x="1097275" y="218697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3" name="Shape 1080"/>
            <p:cNvSpPr/>
            <p:nvPr/>
          </p:nvSpPr>
          <p:spPr>
            <a:xfrm>
              <a:off x="1097275" y="171132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 name="Shape 1081"/>
            <p:cNvSpPr/>
            <p:nvPr/>
          </p:nvSpPr>
          <p:spPr>
            <a:xfrm>
              <a:off x="1097275" y="123336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 name="Shape 1082"/>
            <p:cNvSpPr/>
            <p:nvPr/>
          </p:nvSpPr>
          <p:spPr>
            <a:xfrm>
              <a:off x="1097275" y="748443"/>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 name="Shape 1083"/>
            <p:cNvSpPr txBox="1"/>
            <p:nvPr/>
          </p:nvSpPr>
          <p:spPr>
            <a:xfrm>
              <a:off x="1183907" y="3302603"/>
              <a:ext cx="5621154" cy="369332"/>
            </a:xfrm>
            <a:prstGeom prst="rect">
              <a:avLst/>
            </a:prstGeom>
            <a:solidFill>
              <a:schemeClr val="accent4">
                <a:lumMod val="75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Alpine Linux</a:t>
              </a:r>
            </a:p>
          </p:txBody>
        </p:sp>
        <p:sp>
          <p:nvSpPr>
            <p:cNvPr id="17" name="Shape 1084"/>
            <p:cNvSpPr txBox="1"/>
            <p:nvPr/>
          </p:nvSpPr>
          <p:spPr>
            <a:xfrm>
              <a:off x="1183907" y="2826952"/>
              <a:ext cx="5621154" cy="369332"/>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Python and Pip</a:t>
              </a:r>
            </a:p>
          </p:txBody>
        </p:sp>
        <p:sp>
          <p:nvSpPr>
            <p:cNvPr id="18" name="Shape 1085"/>
            <p:cNvSpPr txBox="1"/>
            <p:nvPr/>
          </p:nvSpPr>
          <p:spPr>
            <a:xfrm>
              <a:off x="1183907" y="2353528"/>
              <a:ext cx="5621154" cy="369332"/>
            </a:xfrm>
            <a:prstGeom prst="rect">
              <a:avLst/>
            </a:prstGeom>
            <a:solidFill>
              <a:schemeClr val="accent6">
                <a:lumMod val="60000"/>
                <a:lumOff val="40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Upgrade Pip</a:t>
              </a:r>
            </a:p>
          </p:txBody>
        </p:sp>
        <p:sp>
          <p:nvSpPr>
            <p:cNvPr id="19" name="Shape 1086"/>
            <p:cNvSpPr txBox="1"/>
            <p:nvPr/>
          </p:nvSpPr>
          <p:spPr>
            <a:xfrm>
              <a:off x="1183907" y="1889936"/>
              <a:ext cx="5621100" cy="369300"/>
            </a:xfrm>
            <a:prstGeom prst="rect">
              <a:avLst/>
            </a:prstGeom>
            <a:solidFill>
              <a:srgbClr val="00B0F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Copy Requirements</a:t>
              </a:r>
            </a:p>
          </p:txBody>
        </p:sp>
        <p:sp>
          <p:nvSpPr>
            <p:cNvPr id="20" name="Shape 1087"/>
            <p:cNvSpPr txBox="1"/>
            <p:nvPr/>
          </p:nvSpPr>
          <p:spPr>
            <a:xfrm>
              <a:off x="1183907" y="1398400"/>
              <a:ext cx="5621154" cy="369332"/>
            </a:xfrm>
            <a:prstGeom prst="rect">
              <a:avLst/>
            </a:prstGeom>
            <a:solidFill>
              <a:srgbClr val="92D050"/>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Requirements</a:t>
              </a:r>
            </a:p>
          </p:txBody>
        </p:sp>
        <p:sp>
          <p:nvSpPr>
            <p:cNvPr id="21" name="Shape 1088"/>
            <p:cNvSpPr txBox="1"/>
            <p:nvPr/>
          </p:nvSpPr>
          <p:spPr>
            <a:xfrm>
              <a:off x="1183907" y="947692"/>
              <a:ext cx="5621154"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grpSp>
    </p:spTree>
    <p:extLst>
      <p:ext uri="{BB962C8B-B14F-4D97-AF65-F5344CB8AC3E}">
        <p14:creationId xmlns:p14="http://schemas.microsoft.com/office/powerpoint/2010/main" val="258258794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706391" y="1235021"/>
            <a:ext cx="11275783" cy="444245"/>
          </a:xfrm>
        </p:spPr>
        <p:txBody>
          <a:bodyPr>
            <a:normAutofit fontScale="70000" lnSpcReduction="20000"/>
          </a:bodyPr>
          <a:lstStyle/>
          <a:p>
            <a:r>
              <a:rPr lang="en-US" sz="3200" dirty="0">
                <a:latin typeface="Helvetica Neue"/>
                <a:ea typeface="Helvetica Neue"/>
                <a:cs typeface="Helvetica Neue"/>
                <a:sym typeface="Helvetica Neue"/>
              </a:rPr>
              <a:t>Compose is a tool for defining and running multi-container Docker applications</a:t>
            </a:r>
            <a:endParaRPr lang="en-US" dirty="0"/>
          </a:p>
          <a:p>
            <a:endParaRPr lang="en-US" dirty="0"/>
          </a:p>
        </p:txBody>
      </p:sp>
      <p:sp>
        <p:nvSpPr>
          <p:cNvPr id="3" name="Text Placeholder 2"/>
          <p:cNvSpPr>
            <a:spLocks noGrp="1"/>
          </p:cNvSpPr>
          <p:nvPr>
            <p:ph type="body" sz="quarter" idx="14"/>
          </p:nvPr>
        </p:nvSpPr>
        <p:spPr>
          <a:xfrm>
            <a:off x="706391" y="394494"/>
            <a:ext cx="10124877" cy="932210"/>
          </a:xfrm>
        </p:spPr>
        <p:txBody>
          <a:bodyPr>
            <a:normAutofit lnSpcReduction="10000"/>
          </a:bodyPr>
          <a:lstStyle/>
          <a:p>
            <a:r>
              <a:rPr lang="en-US" dirty="0" smtClean="0"/>
              <a:t>Docker Compose</a:t>
            </a:r>
            <a:endParaRPr lang="en-US" dirty="0"/>
          </a:p>
        </p:txBody>
      </p:sp>
      <p:pic>
        <p:nvPicPr>
          <p:cNvPr id="18" name="Picture 17"/>
          <p:cNvPicPr>
            <a:picLocks noChangeAspect="1"/>
          </p:cNvPicPr>
          <p:nvPr/>
        </p:nvPicPr>
        <p:blipFill>
          <a:blip r:embed="rId3"/>
          <a:stretch>
            <a:fillRect/>
          </a:stretch>
        </p:blipFill>
        <p:spPr>
          <a:xfrm>
            <a:off x="-1" y="1768718"/>
            <a:ext cx="9432235" cy="5121255"/>
          </a:xfrm>
          <a:prstGeom prst="rect">
            <a:avLst/>
          </a:prstGeom>
        </p:spPr>
      </p:pic>
    </p:spTree>
    <p:extLst>
      <p:ext uri="{BB962C8B-B14F-4D97-AF65-F5344CB8AC3E}">
        <p14:creationId xmlns:p14="http://schemas.microsoft.com/office/powerpoint/2010/main" val="3715018266"/>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011466" y="1741890"/>
            <a:ext cx="10429964" cy="1161330"/>
          </a:xfrm>
        </p:spPr>
        <p:txBody>
          <a:bodyPr>
            <a:normAutofit/>
          </a:bodyPr>
          <a:lstStyle/>
          <a:p>
            <a:r>
              <a:rPr lang="en-US" dirty="0" smtClean="0"/>
              <a:t>- Running WordPress Application using Docker Compose</a:t>
            </a:r>
          </a:p>
          <a:p>
            <a:endParaRPr lang="en-US" dirty="0"/>
          </a:p>
          <a:p>
            <a:endParaRPr lang="en-US" dirty="0"/>
          </a:p>
        </p:txBody>
      </p:sp>
      <p:sp>
        <p:nvSpPr>
          <p:cNvPr id="3" name="Text Placeholder 2"/>
          <p:cNvSpPr>
            <a:spLocks noGrp="1"/>
          </p:cNvSpPr>
          <p:nvPr>
            <p:ph type="body" sz="quarter" idx="14"/>
          </p:nvPr>
        </p:nvSpPr>
        <p:spPr>
          <a:xfrm>
            <a:off x="865417" y="520154"/>
            <a:ext cx="10124877" cy="932210"/>
          </a:xfrm>
        </p:spPr>
        <p:txBody>
          <a:bodyPr>
            <a:normAutofit lnSpcReduction="10000"/>
          </a:bodyPr>
          <a:lstStyle/>
          <a:p>
            <a:r>
              <a:rPr lang="en-US" dirty="0" smtClean="0"/>
              <a:t>Demo</a:t>
            </a:r>
            <a:endParaRPr lang="en-US" dirty="0"/>
          </a:p>
        </p:txBody>
      </p:sp>
    </p:spTree>
    <p:extLst>
      <p:ext uri="{BB962C8B-B14F-4D97-AF65-F5344CB8AC3E}">
        <p14:creationId xmlns:p14="http://schemas.microsoft.com/office/powerpoint/2010/main" val="158767159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65417" y="1982027"/>
            <a:ext cx="8040044" cy="3136625"/>
          </a:xfrm>
        </p:spPr>
        <p:txBody>
          <a:bodyPr>
            <a:normAutofit/>
          </a:bodyPr>
          <a:lstStyle/>
          <a:p>
            <a:r>
              <a:rPr lang="en-US" dirty="0">
                <a:hlinkClick r:id="rId2"/>
              </a:rPr>
              <a:t>https://collabnix.github.io/dockerlabs/</a:t>
            </a:r>
            <a:endParaRPr lang="en-US" dirty="0"/>
          </a:p>
        </p:txBody>
      </p:sp>
      <p:sp>
        <p:nvSpPr>
          <p:cNvPr id="3" name="Text Placeholder 2"/>
          <p:cNvSpPr>
            <a:spLocks noGrp="1"/>
          </p:cNvSpPr>
          <p:nvPr>
            <p:ph type="body" sz="quarter" idx="14"/>
          </p:nvPr>
        </p:nvSpPr>
        <p:spPr/>
        <p:txBody>
          <a:bodyPr>
            <a:normAutofit lnSpcReduction="10000"/>
          </a:bodyPr>
          <a:lstStyle/>
          <a:p>
            <a:r>
              <a:rPr lang="en-US" dirty="0" smtClean="0"/>
              <a:t>Workshop</a:t>
            </a:r>
            <a:endParaRPr lang="en-US" dirty="0"/>
          </a:p>
        </p:txBody>
      </p:sp>
    </p:spTree>
    <p:extLst>
      <p:ext uri="{BB962C8B-B14F-4D97-AF65-F5344CB8AC3E}">
        <p14:creationId xmlns:p14="http://schemas.microsoft.com/office/powerpoint/2010/main" val="914756261"/>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normAutofit lnSpcReduction="10000"/>
          </a:bodyPr>
          <a:lstStyle/>
          <a:p>
            <a:r>
              <a:rPr lang="en-US" dirty="0" smtClean="0"/>
              <a:t>References</a:t>
            </a:r>
            <a:endParaRPr lang="en-US" dirty="0"/>
          </a:p>
        </p:txBody>
      </p:sp>
      <p:sp>
        <p:nvSpPr>
          <p:cNvPr id="3" name="Rectangle 2"/>
          <p:cNvSpPr/>
          <p:nvPr/>
        </p:nvSpPr>
        <p:spPr>
          <a:xfrm>
            <a:off x="1492153" y="2030863"/>
            <a:ext cx="8293291" cy="2677656"/>
          </a:xfrm>
          <a:prstGeom prst="rect">
            <a:avLst/>
          </a:prstGeom>
        </p:spPr>
        <p:txBody>
          <a:bodyPr wrap="square">
            <a:spAutoFit/>
          </a:bodyPr>
          <a:lstStyle/>
          <a:p>
            <a:pPr marL="342900" indent="-342900" algn="l">
              <a:buFont typeface="Wingdings" panose="05000000000000000000" pitchFamily="2" charset="2"/>
              <a:buChar char="v"/>
            </a:pPr>
            <a:r>
              <a:rPr lang="en-US" sz="2400" b="0" dirty="0">
                <a:solidFill>
                  <a:srgbClr val="333333"/>
                </a:solidFill>
                <a:latin typeface="Helvetica" panose="020B0604020202020204" pitchFamily="34" charset="0"/>
                <a:cs typeface="Helvetica" panose="020B0604020202020204" pitchFamily="34" charset="0"/>
                <a:hlinkClick r:id="rId2"/>
              </a:rPr>
              <a:t>https://</a:t>
            </a:r>
            <a:r>
              <a:rPr lang="en-US" sz="2400" b="0" dirty="0" smtClean="0">
                <a:solidFill>
                  <a:srgbClr val="333333"/>
                </a:solidFill>
                <a:latin typeface="Helvetica" panose="020B0604020202020204" pitchFamily="34" charset="0"/>
                <a:cs typeface="Helvetica" panose="020B0604020202020204" pitchFamily="34" charset="0"/>
                <a:hlinkClick r:id="rId2"/>
              </a:rPr>
              <a:t>github.com/collabnix/dockerlabs</a:t>
            </a:r>
            <a:endParaRPr lang="en-US" sz="2400" b="0" dirty="0" smtClean="0">
              <a:solidFill>
                <a:srgbClr val="333333"/>
              </a:solidFill>
              <a:latin typeface="Helvetica" panose="020B0604020202020204" pitchFamily="34" charset="0"/>
              <a:cs typeface="Helvetica" panose="020B0604020202020204" pitchFamily="34" charset="0"/>
            </a:endParaRPr>
          </a:p>
          <a:p>
            <a:pPr algn="l"/>
            <a:r>
              <a:rPr lang="en-US" sz="2400" b="0" dirty="0" smtClean="0">
                <a:solidFill>
                  <a:srgbClr val="333333"/>
                </a:solidFill>
                <a:latin typeface="Helvetica" panose="020B0604020202020204" pitchFamily="34" charset="0"/>
                <a:cs typeface="Helvetica" panose="020B0604020202020204" pitchFamily="34" charset="0"/>
              </a:rPr>
              <a:t> </a:t>
            </a:r>
          </a:p>
          <a:p>
            <a:pPr marL="342900" indent="-342900" algn="l">
              <a:buFont typeface="Wingdings" panose="05000000000000000000" pitchFamily="2" charset="2"/>
              <a:buChar char="v"/>
            </a:pPr>
            <a:r>
              <a:rPr lang="en-US" sz="2400" b="0" dirty="0" smtClean="0">
                <a:solidFill>
                  <a:srgbClr val="333333"/>
                </a:solidFill>
                <a:latin typeface="Helvetica" panose="020B0604020202020204" pitchFamily="34" charset="0"/>
                <a:cs typeface="Helvetica" panose="020B0604020202020204" pitchFamily="34" charset="0"/>
                <a:hlinkClick r:id="rId3"/>
              </a:rPr>
              <a:t>https://docs.docker.com</a:t>
            </a:r>
            <a:endParaRPr lang="en-US" sz="2400" b="0" dirty="0" smtClean="0">
              <a:solidFill>
                <a:srgbClr val="333333"/>
              </a:solidFill>
              <a:latin typeface="Helvetica" panose="020B0604020202020204" pitchFamily="34" charset="0"/>
              <a:cs typeface="Helvetica" panose="020B0604020202020204" pitchFamily="34" charset="0"/>
            </a:endParaRPr>
          </a:p>
          <a:p>
            <a:pPr algn="l"/>
            <a:endParaRPr lang="en-US" sz="2400" b="0" dirty="0" smtClean="0">
              <a:solidFill>
                <a:srgbClr val="333333"/>
              </a:solidFill>
              <a:latin typeface="Helvetica" panose="020B0604020202020204" pitchFamily="34" charset="0"/>
              <a:cs typeface="Helvetica" panose="020B0604020202020204" pitchFamily="34" charset="0"/>
            </a:endParaRPr>
          </a:p>
          <a:p>
            <a:pPr marL="342900" indent="-342900" algn="l">
              <a:buFont typeface="Wingdings" panose="05000000000000000000" pitchFamily="2" charset="2"/>
              <a:buChar char="v"/>
            </a:pPr>
            <a:r>
              <a:rPr lang="en-US" sz="2400" b="0" dirty="0">
                <a:hlinkClick r:id="rId4"/>
              </a:rPr>
              <a:t>https://</a:t>
            </a:r>
            <a:r>
              <a:rPr lang="en-US" sz="2400" b="0" dirty="0" smtClean="0">
                <a:hlinkClick r:id="rId4"/>
              </a:rPr>
              <a:t>collabnix.com</a:t>
            </a:r>
            <a:endParaRPr lang="en-US" sz="2400" b="0" dirty="0" smtClean="0"/>
          </a:p>
          <a:p>
            <a:pPr marL="342900" indent="-342900" algn="l">
              <a:buFont typeface="Wingdings" panose="05000000000000000000" pitchFamily="2" charset="2"/>
              <a:buChar char="v"/>
            </a:pPr>
            <a:endParaRPr lang="en-US" sz="2400" b="0" dirty="0"/>
          </a:p>
          <a:p>
            <a:pPr marL="342900" indent="-342900" algn="l">
              <a:buFont typeface="Wingdings" panose="05000000000000000000" pitchFamily="2" charset="2"/>
              <a:buChar char="v"/>
            </a:pPr>
            <a:endParaRPr lang="en-US" sz="2400" b="0" dirty="0">
              <a:solidFill>
                <a:srgbClr val="333333"/>
              </a:solidFill>
              <a:latin typeface="Helvetica" panose="020B0604020202020204" pitchFamily="34" charset="0"/>
              <a:cs typeface="Helvetica" panose="020B0604020202020204" pitchFamily="34" charset="0"/>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Grp="1" noChangeAspect="1"/>
          </p:cNvPicPr>
          <p:nvPr>
            <p:ph type="pic" idx="13"/>
          </p:nvPr>
        </p:nvPicPr>
        <p:blipFill>
          <a:blip r:embed="rId2">
            <a:extLst/>
          </a:blip>
          <a:srcRect l="230" t="16356" b="8639"/>
          <a:stretch>
            <a:fillRect/>
          </a:stretch>
        </p:blipFill>
        <p:spPr>
          <a:xfrm>
            <a:off x="-12953" y="-14689"/>
            <a:ext cx="12215213" cy="6887281"/>
          </a:xfrm>
          <a:prstGeom prst="rect">
            <a:avLst/>
          </a:prstGeom>
        </p:spPr>
      </p:pic>
      <p:sp>
        <p:nvSpPr>
          <p:cNvPr id="253" name="Title Here"/>
          <p:cNvSpPr txBox="1">
            <a:spLocks noGrp="1"/>
          </p:cNvSpPr>
          <p:nvPr>
            <p:ph type="body" idx="14"/>
          </p:nvPr>
        </p:nvSpPr>
        <p:spPr>
          <a:xfrm>
            <a:off x="1029724" y="5170308"/>
            <a:ext cx="8373964" cy="932210"/>
          </a:xfrm>
          <a:prstGeom prst="rect">
            <a:avLst/>
          </a:prstGeom>
        </p:spPr>
        <p:txBody>
          <a:bodyPr>
            <a:normAutofit lnSpcReduction="10000"/>
          </a:bodyPr>
          <a:lstStyle/>
          <a:p>
            <a:r>
              <a:rPr dirty="0" smtClean="0"/>
              <a:t>T</a:t>
            </a:r>
            <a:r>
              <a:rPr lang="en-US" dirty="0" smtClean="0"/>
              <a:t>hank You</a:t>
            </a:r>
            <a:endParaRPr dirty="0"/>
          </a:p>
        </p:txBody>
      </p:sp>
      <p:pic>
        <p:nvPicPr>
          <p:cNvPr id="10" name="Picture 9" descr="DCEU18_stacked - blue &amp; yellow@2x.png"/>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r="27232" b="18764"/>
          <a:stretch/>
        </p:blipFill>
        <p:spPr>
          <a:xfrm>
            <a:off x="10342969" y="5890407"/>
            <a:ext cx="1849031" cy="981704"/>
          </a:xfrm>
          <a:prstGeom prst="rect">
            <a:avLst/>
          </a:prstGeom>
        </p:spPr>
      </p:pic>
      <p:pic>
        <p:nvPicPr>
          <p:cNvPr id="9" name="Picture 8" descr="Artboard 46@2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3543" y="5654546"/>
            <a:ext cx="1863714" cy="1630750"/>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915113" y="1441478"/>
            <a:ext cx="9073713" cy="3080826"/>
          </a:xfrm>
        </p:spPr>
        <p:txBody>
          <a:bodyPr>
            <a:normAutofit/>
          </a:bodyPr>
          <a:lstStyle/>
          <a:p>
            <a:r>
              <a:rPr lang="en-US" dirty="0" smtClean="0"/>
              <a:t>Let’s imagine you are building a large, complex application, e.g., Online Store</a:t>
            </a:r>
            <a:endParaRPr lang="en-US" dirty="0"/>
          </a:p>
        </p:txBody>
      </p:sp>
    </p:spTree>
    <p:extLst>
      <p:ext uri="{BB962C8B-B14F-4D97-AF65-F5344CB8AC3E}">
        <p14:creationId xmlns:p14="http://schemas.microsoft.com/office/powerpoint/2010/main" val="390259744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normAutofit lnSpcReduction="10000"/>
          </a:bodyPr>
          <a:lstStyle/>
          <a:p>
            <a:r>
              <a:rPr lang="en-US" dirty="0" smtClean="0"/>
              <a:t>Successful Software Development</a:t>
            </a:r>
            <a:endParaRPr lang="en-US" dirty="0"/>
          </a:p>
        </p:txBody>
      </p:sp>
      <p:sp>
        <p:nvSpPr>
          <p:cNvPr id="4" name="Isosceles Triangle 3"/>
          <p:cNvSpPr/>
          <p:nvPr/>
        </p:nvSpPr>
        <p:spPr>
          <a:xfrm>
            <a:off x="4144618" y="2355574"/>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383157" y="1868259"/>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Architecture</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2206487" y="4361367"/>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Process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1" y="4256050"/>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Organization</a:t>
            </a:r>
            <a:endParaRPr kumimoji="0" lang="en-US" sz="18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35750721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76574" y="420468"/>
            <a:ext cx="10124877" cy="932210"/>
          </a:xfrm>
        </p:spPr>
        <p:txBody>
          <a:bodyPr>
            <a:normAutofit lnSpcReduction="10000"/>
          </a:bodyPr>
          <a:lstStyle/>
          <a:p>
            <a:r>
              <a:rPr lang="en-US" dirty="0" smtClean="0"/>
              <a:t>Successful Software Development</a:t>
            </a:r>
            <a:endParaRPr lang="en-US" dirty="0"/>
          </a:p>
        </p:txBody>
      </p:sp>
      <p:sp>
        <p:nvSpPr>
          <p:cNvPr id="4" name="Isosceles Triangle 3"/>
          <p:cNvSpPr/>
          <p:nvPr/>
        </p:nvSpPr>
        <p:spPr>
          <a:xfrm>
            <a:off x="4144618" y="2075849"/>
            <a:ext cx="2653748" cy="2216427"/>
          </a:xfrm>
          <a:prstGeom prst="triangle">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TextBox 4"/>
          <p:cNvSpPr txBox="1"/>
          <p:nvPr/>
        </p:nvSpPr>
        <p:spPr>
          <a:xfrm>
            <a:off x="4263887" y="1732940"/>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Architecture</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p:cNvSpPr txBox="1"/>
          <p:nvPr/>
        </p:nvSpPr>
        <p:spPr>
          <a:xfrm>
            <a:off x="2206487" y="4081642"/>
            <a:ext cx="2415209"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Helvetica Neue"/>
                <a:ea typeface="Helvetica Neue"/>
                <a:cs typeface="Helvetica Neue"/>
                <a:sym typeface="Helvetica Neue"/>
              </a:rPr>
              <a:t>Process</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p:cNvSpPr txBox="1"/>
          <p:nvPr/>
        </p:nvSpPr>
        <p:spPr>
          <a:xfrm>
            <a:off x="6477002" y="4101246"/>
            <a:ext cx="2259496" cy="1529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Organization</a:t>
            </a:r>
          </a:p>
          <a:p>
            <a:pPr marL="0" marR="0" indent="0" algn="ctr" defTabSz="821531"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Small</a:t>
            </a:r>
          </a:p>
          <a:p>
            <a:pPr marL="0" marR="0" indent="0" algn="ctr" defTabSz="821531"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sym typeface="Helvetica Neue"/>
              </a:rPr>
              <a:t>Autonomous</a:t>
            </a:r>
            <a:r>
              <a:rPr kumimoji="0" lang="en-US" sz="1800" b="0" i="0" u="none" strike="noStrike" cap="none" spc="0" normalizeH="0" dirty="0" smtClean="0">
                <a:ln>
                  <a:noFill/>
                </a:ln>
                <a:solidFill>
                  <a:srgbClr val="000000"/>
                </a:solidFill>
                <a:effectLst/>
                <a:uFillTx/>
                <a:sym typeface="Helvetica Neue"/>
              </a:rPr>
              <a:t> </a:t>
            </a:r>
          </a:p>
          <a:p>
            <a:pPr marL="0" marR="0" indent="0" algn="ctr" defTabSz="821531" rtl="0" fontAlgn="auto" latinLnBrk="0" hangingPunct="0">
              <a:lnSpc>
                <a:spcPct val="100000"/>
              </a:lnSpc>
              <a:spcBef>
                <a:spcPts val="0"/>
              </a:spcBef>
              <a:spcAft>
                <a:spcPts val="0"/>
              </a:spcAft>
              <a:buClrTx/>
              <a:buSzTx/>
              <a:buFontTx/>
              <a:buNone/>
              <a:tabLst/>
            </a:pPr>
            <a:r>
              <a:rPr lang="en-US" sz="1800" b="0" dirty="0" smtClean="0"/>
              <a:t>team</a:t>
            </a:r>
            <a:endParaRPr kumimoji="0" lang="en-US" sz="18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49357726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Custom 4">
      <a:dk1>
        <a:srgbClr val="000000"/>
      </a:dk1>
      <a:lt1>
        <a:srgbClr val="FFFFFF"/>
      </a:lt1>
      <a:dk2>
        <a:srgbClr val="5E5E5E"/>
      </a:dk2>
      <a:lt2>
        <a:srgbClr val="D6D5D5"/>
      </a:lt2>
      <a:accent1>
        <a:srgbClr val="2954A1"/>
      </a:accent1>
      <a:accent2>
        <a:srgbClr val="2954A1"/>
      </a:accent2>
      <a:accent3>
        <a:srgbClr val="1C3664"/>
      </a:accent3>
      <a:accent4>
        <a:srgbClr val="EF3B39"/>
      </a:accent4>
      <a:accent5>
        <a:srgbClr val="FFCD34"/>
      </a:accent5>
      <a:accent6>
        <a:srgbClr val="4BBFA6"/>
      </a:accent6>
      <a:hlink>
        <a:srgbClr val="4BBFA6"/>
      </a:hlink>
      <a:folHlink>
        <a:srgbClr val="4BBFA6"/>
      </a:folHlink>
    </a:clrScheme>
    <a:fontScheme name="White">
      <a:majorFont>
        <a:latin typeface="Impact"/>
        <a:ea typeface="Impact"/>
        <a:cs typeface="Impact"/>
      </a:majorFont>
      <a:minorFont>
        <a:latin typeface="Impact"/>
        <a:ea typeface="Impact"/>
        <a:cs typeface="Impac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Impact"/>
        <a:ea typeface="Impact"/>
        <a:cs typeface="Impact"/>
      </a:majorFont>
      <a:minorFont>
        <a:latin typeface="Impact"/>
        <a:ea typeface="Impact"/>
        <a:cs typeface="Impac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7242</TotalTime>
  <Words>1279</Words>
  <Application>Microsoft Office PowerPoint</Application>
  <PresentationFormat>Widescreen</PresentationFormat>
  <Paragraphs>322</Paragraphs>
  <Slides>66</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Consolas</vt:lpstr>
      <vt:lpstr>Helvetica</vt:lpstr>
      <vt:lpstr>Helvetica Neue</vt:lpstr>
      <vt:lpstr>Helvetica Neue Light</vt:lpstr>
      <vt:lpstr>Helvetica Neue Medium</vt:lpstr>
      <vt:lpstr>Impact</vt:lpstr>
      <vt:lpstr>Museo For Dell</vt:lpstr>
      <vt:lpstr>Museo Sans For Dell</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Raina, Ajeet</dc:creator>
  <cp:lastModifiedBy>Raina, Ajeet</cp:lastModifiedBy>
  <cp:revision>236</cp:revision>
  <dcterms:modified xsi:type="dcterms:W3CDTF">2019-07-22T07:17:18Z</dcterms:modified>
</cp:coreProperties>
</file>